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544" r:id="rId2"/>
    <p:sldId id="260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1" r:id="rId60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 autoAdjust="0"/>
    <p:restoredTop sz="94660"/>
  </p:normalViewPr>
  <p:slideViewPr>
    <p:cSldViewPr>
      <p:cViewPr>
        <p:scale>
          <a:sx n="125" d="100"/>
          <a:sy n="125" d="100"/>
        </p:scale>
        <p:origin x="1692" y="3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50" d="100"/>
          <a:sy n="150" d="100"/>
        </p:scale>
        <p:origin x="53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03EF50-9D44-48B0-AA1A-783DBA9313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C5C38-E02C-46C5-8233-E2D37D88FF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9BA4-BA15-41DE-BEDC-DF72F90D131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4B1CB-EEAC-4765-9911-44CA1F6FE4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E163A-BF56-41D1-A24F-DC813FD213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7AA54-FA10-45C5-AF16-DC1D78C14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24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46F7E-0DD9-463F-9217-8D7A83DC79C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CDF17-6FB3-4510-86BA-D12F5AAF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17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771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424" y="514606"/>
            <a:ext cx="8363150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847000"/>
            <a:ext cx="2926080" cy="25749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686800" y="4921321"/>
            <a:ext cx="359143" cy="196214"/>
          </a:xfrm>
        </p:spPr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33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424" y="514606"/>
            <a:ext cx="4258945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180" y="1200720"/>
            <a:ext cx="8625639" cy="3499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4515" y="4873752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39267" y="4929579"/>
            <a:ext cx="49110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anbatg@must.edu.m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nodejs.org/api/vm.html#vm_vm_executing_javascri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bliki/InversionOfControl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bliki/InversionOfControl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tom.lokhorst.eu/2010/09/why-libraries-are-better-than-framework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>
            <a:extLst>
              <a:ext uri="{FF2B5EF4-FFF2-40B4-BE49-F238E27FC236}">
                <a16:creationId xmlns:a16="http://schemas.microsoft.com/office/drawing/2014/main" id="{22BA07C3-F625-4BEC-A680-7DC9AF8698F4}"/>
              </a:ext>
            </a:extLst>
          </p:cNvPr>
          <p:cNvSpPr txBox="1">
            <a:spLocks/>
          </p:cNvSpPr>
          <p:nvPr/>
        </p:nvSpPr>
        <p:spPr>
          <a:xfrm>
            <a:off x="3488924" y="4753013"/>
            <a:ext cx="5341308" cy="176982"/>
          </a:xfrm>
          <a:prstGeom prst="rect">
            <a:avLst/>
          </a:prstGeom>
          <a:noFill/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mn-MN" altLang="zh-CN" sz="1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Багш </a:t>
            </a:r>
            <a:r>
              <a:rPr lang="mn-MN" altLang="zh-CN" sz="12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Ганбаатарын ГАНБАТ. </a:t>
            </a:r>
            <a:r>
              <a:rPr lang="mn-MN" altLang="zh-CN" sz="1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Өрөө</a:t>
            </a:r>
            <a:r>
              <a:rPr lang="en-US" altLang="zh-CN" sz="12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#304, </a:t>
            </a:r>
            <a:r>
              <a:rPr lang="en-US" altLang="zh-CN" sz="1200" b="1" i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ganbatg@must.edu.mn</a:t>
            </a:r>
            <a:r>
              <a:rPr lang="mn-MN" altLang="zh-CN" sz="12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99999467</a:t>
            </a:r>
            <a:endParaRPr lang="mn-MN" altLang="zh-CN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B7E6B105-7202-40A6-8C40-B5387499DBB8}"/>
              </a:ext>
            </a:extLst>
          </p:cNvPr>
          <p:cNvSpPr txBox="1">
            <a:spLocks/>
          </p:cNvSpPr>
          <p:nvPr/>
        </p:nvSpPr>
        <p:spPr>
          <a:xfrm>
            <a:off x="268955" y="2494343"/>
            <a:ext cx="8767786" cy="3598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25" dirty="0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Abstraction, Reuse, and Programming Tools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82EFC-EC98-4832-B046-4A34EACB1B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6" y="228647"/>
            <a:ext cx="229730" cy="420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2CC3C3-75F2-4DDE-A3B0-F1AE4BD2E66E}"/>
              </a:ext>
            </a:extLst>
          </p:cNvPr>
          <p:cNvSpPr/>
          <p:nvPr/>
        </p:nvSpPr>
        <p:spPr>
          <a:xfrm>
            <a:off x="498686" y="219856"/>
            <a:ext cx="3936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n-MN" altLang="zh-CN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ШИНЖЛЭХ УХААН ТЕХНОЛОГИЙН ИХ СУРГУУЛЬ </a:t>
            </a:r>
          </a:p>
          <a:p>
            <a:r>
              <a:rPr lang="mn-MN" altLang="zh-CN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Мэдээлэл, Холбооны Технологийн Сургууль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25CDC6-0F07-4385-AC99-B71B4F11273E}"/>
              </a:ext>
            </a:extLst>
          </p:cNvPr>
          <p:cNvSpPr/>
          <p:nvPr/>
        </p:nvSpPr>
        <p:spPr>
          <a:xfrm>
            <a:off x="342900" y="2876963"/>
            <a:ext cx="84873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n-MN" altLang="zh-CN" sz="1350" i="1" dirty="0">
                <a:latin typeface="Segoe UI" panose="020B0502040204020203" pitchFamily="34" charset="0"/>
                <a:cs typeface="Segoe UI" panose="020B0502040204020203" pitchFamily="34" charset="0"/>
              </a:rPr>
              <a:t>Лекц </a:t>
            </a:r>
            <a:r>
              <a:rPr lang="en-US" altLang="zh-CN" sz="1350" i="1" dirty="0">
                <a:latin typeface="Segoe UI" panose="020B0502040204020203" pitchFamily="34" charset="0"/>
                <a:cs typeface="Segoe UI" panose="020B0502040204020203" pitchFamily="34" charset="0"/>
              </a:rPr>
              <a:t>2+</a:t>
            </a:r>
            <a:endParaRPr lang="mn-MN" altLang="zh-CN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22935-CD11-464D-AA71-4BA3D739927D}"/>
              </a:ext>
            </a:extLst>
          </p:cNvPr>
          <p:cNvSpPr/>
          <p:nvPr/>
        </p:nvSpPr>
        <p:spPr>
          <a:xfrm>
            <a:off x="268955" y="2135734"/>
            <a:ext cx="876778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i="1" dirty="0">
                <a:latin typeface="Segoe UI" panose="020B0502040204020203" pitchFamily="34" charset="0"/>
                <a:cs typeface="Segoe UI" panose="020B0502040204020203" pitchFamily="34" charset="0"/>
              </a:rPr>
              <a:t>F.CS311 </a:t>
            </a:r>
            <a:r>
              <a:rPr lang="mn-MN" altLang="zh-CN" sz="1350" i="1" dirty="0">
                <a:latin typeface="Segoe UI" panose="020B0502040204020203" pitchFamily="34" charset="0"/>
                <a:cs typeface="Segoe UI" panose="020B0502040204020203" pitchFamily="34" charset="0"/>
              </a:rPr>
              <a:t>Программ хангамжийн бүтээлт</a:t>
            </a:r>
            <a:endParaRPr lang="mn-MN" altLang="zh-CN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23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44996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SimpleHello.java/SimpleHello.ts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48" y="1189105"/>
            <a:ext cx="5234940" cy="133731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Java:</a:t>
            </a:r>
            <a:endParaRPr sz="18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Font typeface="Arial MT"/>
              <a:buChar char="○"/>
              <a:tabLst>
                <a:tab pos="810895" algn="l"/>
                <a:tab pos="811530" algn="l"/>
              </a:tabLst>
            </a:pP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javac</a:t>
            </a:r>
            <a:r>
              <a:rPr sz="1400" spc="-34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(or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your</a:t>
            </a:r>
            <a:r>
              <a:rPr sz="14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IDE)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compiles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.java</a:t>
            </a:r>
            <a:r>
              <a:rPr sz="1400" spc="-33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files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.class</a:t>
            </a:r>
            <a:r>
              <a:rPr sz="1400" spc="-33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files</a:t>
            </a:r>
            <a:endParaRPr sz="14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40"/>
              </a:spcBef>
              <a:buFont typeface="Arial MT"/>
              <a:buChar char="○"/>
              <a:tabLst>
                <a:tab pos="810895" algn="l"/>
                <a:tab pos="811530" algn="l"/>
              </a:tabLst>
            </a:pP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java</a:t>
            </a:r>
            <a:r>
              <a:rPr sz="1400" spc="-36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run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.class</a:t>
            </a:r>
            <a:r>
              <a:rPr sz="1400" spc="-34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endParaRPr sz="14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Command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line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execution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vs.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VSCode</a:t>
            </a:r>
            <a:endParaRPr sz="1400" dirty="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40"/>
              </a:spcBef>
              <a:buChar char="■"/>
              <a:tabLst>
                <a:tab pos="1268095" algn="l"/>
                <a:tab pos="1268730" algn="l"/>
              </a:tabLst>
            </a:pP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W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ha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’s</a:t>
            </a:r>
            <a:r>
              <a:rPr sz="14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-cp</a:t>
            </a:r>
            <a:r>
              <a:rPr sz="1400" spc="-36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do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ng?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BCA0E-4324-4F6C-99BF-A21E352953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44996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SimpleHello.java/SimpleHello.ts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48" y="1189105"/>
            <a:ext cx="6967220" cy="207518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Java:</a:t>
            </a:r>
            <a:endParaRPr sz="18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Font typeface="Arial MT"/>
              <a:buChar char="○"/>
              <a:tabLst>
                <a:tab pos="810895" algn="l"/>
                <a:tab pos="811530" algn="l"/>
              </a:tabLst>
            </a:pP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javac</a:t>
            </a:r>
            <a:r>
              <a:rPr sz="1400" spc="-34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(or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your</a:t>
            </a:r>
            <a:r>
              <a:rPr sz="14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IDE)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compiles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.java</a:t>
            </a:r>
            <a:r>
              <a:rPr sz="1400" spc="-33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files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.class</a:t>
            </a:r>
            <a:r>
              <a:rPr sz="1400" spc="-34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files</a:t>
            </a:r>
            <a:endParaRPr sz="14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40"/>
              </a:spcBef>
              <a:buFont typeface="Arial MT"/>
              <a:buChar char="○"/>
              <a:tabLst>
                <a:tab pos="810895" algn="l"/>
                <a:tab pos="811530" algn="l"/>
              </a:tabLst>
            </a:pP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java</a:t>
            </a:r>
            <a:r>
              <a:rPr sz="1400" spc="-36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run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.class</a:t>
            </a:r>
            <a:r>
              <a:rPr sz="1400" spc="-34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endParaRPr sz="14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Command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line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execution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vs.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VSCode</a:t>
            </a:r>
            <a:endParaRPr sz="1400" dirty="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40"/>
              </a:spcBef>
              <a:buFont typeface="Arial MT"/>
              <a:buChar char="■"/>
              <a:tabLst>
                <a:tab pos="1268095" algn="l"/>
                <a:tab pos="1268730" algn="l"/>
              </a:tabLst>
            </a:pP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-cp</a:t>
            </a:r>
            <a:r>
              <a:rPr sz="1400" spc="-36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gives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path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classes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directory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tree</a:t>
            </a:r>
            <a:endParaRPr sz="1400" dirty="0">
              <a:latin typeface="Arial MT"/>
              <a:cs typeface="Arial MT"/>
            </a:endParaRPr>
          </a:p>
          <a:p>
            <a:pPr marL="1725295" lvl="3" indent="-317500">
              <a:lnSpc>
                <a:spcPct val="100000"/>
              </a:lnSpc>
              <a:spcBef>
                <a:spcPts val="265"/>
              </a:spcBef>
              <a:buChar char="■"/>
              <a:tabLst>
                <a:tab pos="1725295" algn="l"/>
                <a:tab pos="172593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Organized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package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just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like</a:t>
            </a:r>
            <a:r>
              <a:rPr sz="14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Java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source</a:t>
            </a:r>
            <a:endParaRPr sz="1400" dirty="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40"/>
              </a:spcBef>
              <a:buFont typeface="Arial MT"/>
              <a:buChar char="■"/>
              <a:tabLst>
                <a:tab pos="1268095" algn="l"/>
                <a:tab pos="1268730" algn="l"/>
              </a:tabLst>
            </a:pP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-cp</a:t>
            </a:r>
            <a:r>
              <a:rPr sz="1400" spc="-36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o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ude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.jar</a:t>
            </a:r>
            <a:r>
              <a:rPr sz="1400" spc="-36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r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li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brar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ll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ct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y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m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v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endParaRPr sz="1400" dirty="0">
              <a:latin typeface="Arial MT"/>
              <a:cs typeface="Arial MT"/>
            </a:endParaRPr>
          </a:p>
          <a:p>
            <a:pPr marL="1725295" indent="-317500">
              <a:lnSpc>
                <a:spcPct val="100000"/>
              </a:lnSpc>
              <a:spcBef>
                <a:spcPts val="265"/>
              </a:spcBef>
              <a:buChar char="●"/>
              <a:tabLst>
                <a:tab pos="1725295" algn="l"/>
                <a:tab pos="17259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.jar</a:t>
            </a:r>
            <a:r>
              <a:rPr sz="1400" spc="-34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ile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solidFill>
                  <a:srgbClr val="585858"/>
                </a:solidFill>
                <a:latin typeface="Arial MT"/>
                <a:cs typeface="Arial MT"/>
              </a:rPr>
              <a:t>z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ppe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u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p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f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.class</a:t>
            </a:r>
            <a:r>
              <a:rPr sz="1400" spc="-34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u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m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m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ada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B9262-C2FC-4C2F-B4DF-837C11B821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44996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SimpleHello.java/SimpleHello.ts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48" y="1189105"/>
            <a:ext cx="7656830" cy="344042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Java:</a:t>
            </a:r>
            <a:endParaRPr sz="18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Font typeface="Arial MT"/>
              <a:buChar char="○"/>
              <a:tabLst>
                <a:tab pos="810895" algn="l"/>
                <a:tab pos="811530" algn="l"/>
              </a:tabLst>
            </a:pP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javac</a:t>
            </a:r>
            <a:r>
              <a:rPr sz="1400" spc="-34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(or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your</a:t>
            </a:r>
            <a:r>
              <a:rPr sz="14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IDE)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compiles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.java</a:t>
            </a:r>
            <a:r>
              <a:rPr sz="1400" spc="-33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files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.class</a:t>
            </a:r>
            <a:r>
              <a:rPr sz="1400" spc="-34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files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40"/>
              </a:spcBef>
              <a:buFont typeface="Arial MT"/>
              <a:buChar char="○"/>
              <a:tabLst>
                <a:tab pos="810895" algn="l"/>
                <a:tab pos="811530" algn="l"/>
              </a:tabLst>
            </a:pP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java</a:t>
            </a:r>
            <a:r>
              <a:rPr sz="1400" spc="-36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run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.class</a:t>
            </a:r>
            <a:r>
              <a:rPr sz="1400" spc="-34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Command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line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execution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vs.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VSCode</a:t>
            </a:r>
            <a:endParaRPr sz="140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40"/>
              </a:spcBef>
              <a:buFont typeface="Arial MT"/>
              <a:buChar char="■"/>
              <a:tabLst>
                <a:tab pos="1268095" algn="l"/>
                <a:tab pos="1268730" algn="l"/>
              </a:tabLst>
            </a:pP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-cp</a:t>
            </a:r>
            <a:r>
              <a:rPr sz="1400" spc="-360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gives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path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 the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classes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directory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tree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&amp;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.jar</a:t>
            </a:r>
            <a:r>
              <a:rPr sz="1400" spc="-36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files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libraries</a:t>
            </a:r>
            <a:endParaRPr sz="1400">
              <a:latin typeface="Arial MT"/>
              <a:cs typeface="Arial MT"/>
            </a:endParaRPr>
          </a:p>
          <a:p>
            <a:pPr marL="353695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TypeScript:</a:t>
            </a:r>
            <a:endParaRPr sz="18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transpiled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 JavaScript,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which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is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then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executed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inside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runtime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environment.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Outside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browser: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we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node.js</a:t>
            </a:r>
            <a:endParaRPr sz="1400">
              <a:latin typeface="Consolas"/>
              <a:cs typeface="Consolas"/>
            </a:endParaRPr>
          </a:p>
          <a:p>
            <a:pPr marL="1268095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1268095" algn="l"/>
                <a:tab pos="12687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N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od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oo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k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r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m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odu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node_modules</a:t>
            </a:r>
            <a:r>
              <a:rPr sz="1400" spc="-29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ct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or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  <a:p>
            <a:pPr marL="1268095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1268095" algn="l"/>
                <a:tab pos="12687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How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do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modules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get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there?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from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npm</a:t>
            </a:r>
            <a:endParaRPr sz="1400">
              <a:latin typeface="Consolas"/>
              <a:cs typeface="Consolas"/>
            </a:endParaRPr>
          </a:p>
          <a:p>
            <a:pPr marL="1268095" indent="-317500">
              <a:lnSpc>
                <a:spcPct val="100000"/>
              </a:lnSpc>
              <a:spcBef>
                <a:spcPts val="240"/>
              </a:spcBef>
              <a:buFont typeface="Arial MT"/>
              <a:buChar char="○"/>
              <a:tabLst>
                <a:tab pos="1268095" algn="l"/>
                <a:tab pos="1268730" algn="l"/>
              </a:tabLst>
            </a:pP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npm</a:t>
            </a:r>
            <a:r>
              <a:rPr sz="1400" spc="2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uses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package.json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track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modules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we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depend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&amp;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their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versions</a:t>
            </a:r>
            <a:endParaRPr sz="1400">
              <a:latin typeface="Arial MT"/>
              <a:cs typeface="Arial MT"/>
            </a:endParaRPr>
          </a:p>
          <a:p>
            <a:pPr marL="353695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Why</a:t>
            </a:r>
            <a:r>
              <a:rPr sz="18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do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encourage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run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everything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an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IDE/use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Maven/npm?</a:t>
            </a:r>
            <a:endParaRPr sz="18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Hints: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roles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-cp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Java?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Or </a:t>
            </a:r>
            <a:r>
              <a:rPr sz="1400" spc="-5" dirty="0">
                <a:solidFill>
                  <a:srgbClr val="585858"/>
                </a:solidFill>
                <a:latin typeface="Consolas"/>
                <a:cs typeface="Consolas"/>
              </a:rPr>
              <a:t>node_modules</a:t>
            </a:r>
            <a:r>
              <a:rPr sz="1400" spc="-29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typescript?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DF314-F1A9-471D-870C-C0C1DEBB26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71653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Quick</a:t>
            </a:r>
            <a:r>
              <a:rPr dirty="0"/>
              <a:t> </a:t>
            </a:r>
            <a:r>
              <a:rPr spc="-10" dirty="0"/>
              <a:t>overview</a:t>
            </a:r>
            <a:r>
              <a:rPr spc="50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10" dirty="0"/>
              <a:t>today’s</a:t>
            </a:r>
            <a:r>
              <a:rPr spc="30" dirty="0"/>
              <a:t> </a:t>
            </a:r>
            <a:r>
              <a:rPr spc="-5" dirty="0"/>
              <a:t>toolchain:</a:t>
            </a:r>
            <a:r>
              <a:rPr spc="-20" dirty="0"/>
              <a:t> </a:t>
            </a:r>
            <a:r>
              <a:rPr spc="-10" dirty="0"/>
              <a:t>Build</a:t>
            </a:r>
            <a:r>
              <a:rPr spc="1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424" y="1200795"/>
            <a:ext cx="3798570" cy="20675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Compiling</a:t>
            </a:r>
            <a:r>
              <a:rPr sz="18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“easy”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when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your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source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here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Nowadays,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your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not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“here”</a:t>
            </a:r>
            <a:endParaRPr sz="1800" dirty="0">
              <a:latin typeface="Arial MT"/>
              <a:cs typeface="Arial MT"/>
            </a:endParaRPr>
          </a:p>
          <a:p>
            <a:pPr marL="469265" marR="5080" indent="-341630">
              <a:lnSpc>
                <a:spcPts val="2500"/>
              </a:lnSpc>
              <a:spcBef>
                <a:spcPts val="114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Even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libraries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use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IDE!</a:t>
            </a:r>
            <a:endParaRPr sz="1800" dirty="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17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Interfaces</a:t>
            </a:r>
            <a:r>
              <a:rPr sz="18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make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possible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0586" y="1203325"/>
            <a:ext cx="4733412" cy="279195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199F45-D263-4D74-91D4-B5A82BC1F9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71653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Quick</a:t>
            </a:r>
            <a:r>
              <a:rPr dirty="0"/>
              <a:t> </a:t>
            </a:r>
            <a:r>
              <a:rPr spc="-10" dirty="0"/>
              <a:t>overview</a:t>
            </a:r>
            <a:r>
              <a:rPr spc="50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10" dirty="0"/>
              <a:t>today’s</a:t>
            </a:r>
            <a:r>
              <a:rPr spc="30" dirty="0"/>
              <a:t> </a:t>
            </a:r>
            <a:r>
              <a:rPr spc="-5" dirty="0"/>
              <a:t>toolchain:</a:t>
            </a:r>
            <a:r>
              <a:rPr spc="-20" dirty="0"/>
              <a:t> </a:t>
            </a:r>
            <a:r>
              <a:rPr spc="-10" dirty="0"/>
              <a:t>Build</a:t>
            </a:r>
            <a:r>
              <a:rPr spc="1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48" y="1189105"/>
            <a:ext cx="8054975" cy="294513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●"/>
              <a:tabLst>
                <a:tab pos="353695" algn="l"/>
                <a:tab pos="354330" algn="l"/>
              </a:tabLst>
            </a:pPr>
            <a:r>
              <a:rPr lang="en-US" sz="1800" dirty="0">
                <a:solidFill>
                  <a:srgbClr val="585858"/>
                </a:solidFill>
                <a:latin typeface="Arial MT"/>
                <a:cs typeface="Arial MT"/>
              </a:rPr>
              <a:t>Building</a:t>
            </a:r>
            <a:r>
              <a:rPr lang="en-US"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lang="en-US"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00" dirty="0">
                <a:solidFill>
                  <a:srgbClr val="585858"/>
                </a:solidFill>
                <a:latin typeface="Arial MT"/>
                <a:cs typeface="Arial MT"/>
              </a:rPr>
              <a:t>few</a:t>
            </a:r>
            <a:r>
              <a:rPr lang="en-US"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00" spc="5" dirty="0">
                <a:solidFill>
                  <a:srgbClr val="585858"/>
                </a:solidFill>
                <a:latin typeface="Arial MT"/>
                <a:cs typeface="Arial MT"/>
              </a:rPr>
              <a:t>basic</a:t>
            </a:r>
            <a:r>
              <a:rPr lang="en-US" sz="18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00" spc="5" dirty="0">
                <a:solidFill>
                  <a:srgbClr val="585858"/>
                </a:solidFill>
                <a:latin typeface="Arial MT"/>
                <a:cs typeface="Arial MT"/>
              </a:rPr>
              <a:t>tasks:</a:t>
            </a:r>
            <a:endParaRPr lang="en-US" sz="18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Compiling</a:t>
            </a:r>
            <a:r>
              <a:rPr lang="en-US"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&amp;</a:t>
            </a:r>
            <a:r>
              <a:rPr lang="en-US"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5" dirty="0">
                <a:solidFill>
                  <a:srgbClr val="585858"/>
                </a:solidFill>
                <a:latin typeface="Arial MT"/>
                <a:cs typeface="Arial MT"/>
              </a:rPr>
              <a:t>linking,</a:t>
            </a:r>
            <a:r>
              <a:rPr lang="en-US"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 produce</a:t>
            </a:r>
            <a:r>
              <a:rPr lang="en-US"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an</a:t>
            </a:r>
            <a:r>
              <a:rPr lang="en-US"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executable</a:t>
            </a:r>
            <a:endParaRPr lang="en-US" sz="14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810895" algn="l"/>
                <a:tab pos="811530" algn="l"/>
              </a:tabLst>
            </a:pP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Creating</a:t>
            </a:r>
            <a:r>
              <a:rPr lang="en-US"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secondary</a:t>
            </a:r>
            <a:r>
              <a:rPr lang="en-US" sz="14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i="1" spc="-10" dirty="0">
                <a:solidFill>
                  <a:srgbClr val="585858"/>
                </a:solidFill>
                <a:latin typeface="Arial"/>
                <a:cs typeface="Arial"/>
              </a:rPr>
              <a:t>artifacts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lang="en-US" sz="14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e.g.</a:t>
            </a:r>
            <a:r>
              <a:rPr lang="en-US"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documentation-pages,</a:t>
            </a:r>
            <a:r>
              <a:rPr lang="en-US" sz="1400" spc="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linter</a:t>
            </a:r>
            <a:r>
              <a:rPr lang="en-US"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reports,</a:t>
            </a:r>
            <a:r>
              <a:rPr lang="en-US" sz="14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test</a:t>
            </a:r>
            <a:r>
              <a:rPr lang="en-US"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suite</a:t>
            </a:r>
            <a:r>
              <a:rPr lang="en-US"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reports</a:t>
            </a:r>
            <a:endParaRPr lang="en-US" sz="14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810895" algn="l"/>
                <a:tab pos="811530" algn="l"/>
              </a:tabLst>
            </a:pP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Different</a:t>
            </a:r>
            <a:r>
              <a:rPr lang="en-US"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levels</a:t>
            </a:r>
            <a:r>
              <a:rPr lang="en-US"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lang="en-US"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“depth”</a:t>
            </a:r>
            <a:r>
              <a:rPr lang="en-US"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5" dirty="0">
                <a:solidFill>
                  <a:srgbClr val="585858"/>
                </a:solidFill>
                <a:latin typeface="Arial MT"/>
                <a:cs typeface="Arial MT"/>
              </a:rPr>
              <a:t>may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be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appropriate,</a:t>
            </a:r>
            <a:r>
              <a:rPr lang="en-US"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lang="en-US"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large</a:t>
            </a:r>
            <a:r>
              <a:rPr lang="en-US"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r>
              <a:rPr lang="en-US"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bases</a:t>
            </a:r>
            <a:r>
              <a:rPr lang="en-US"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(e.g.</a:t>
            </a:r>
            <a:r>
              <a:rPr lang="en-US"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Google)</a:t>
            </a:r>
            <a:endParaRPr lang="en-US" sz="1400" dirty="0">
              <a:latin typeface="Arial MT"/>
              <a:cs typeface="Arial MT"/>
            </a:endParaRPr>
          </a:p>
          <a:p>
            <a:pPr marL="353695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353695" algn="l"/>
                <a:tab pos="354330" algn="l"/>
              </a:tabLst>
            </a:pPr>
            <a:r>
              <a:rPr lang="en-US" sz="1800" dirty="0">
                <a:solidFill>
                  <a:srgbClr val="585858"/>
                </a:solidFill>
                <a:latin typeface="Arial MT"/>
                <a:cs typeface="Arial MT"/>
              </a:rPr>
              <a:t>Popular</a:t>
            </a:r>
            <a:r>
              <a:rPr lang="en-US"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00" dirty="0">
                <a:solidFill>
                  <a:srgbClr val="585858"/>
                </a:solidFill>
                <a:latin typeface="Arial MT"/>
                <a:cs typeface="Arial MT"/>
              </a:rPr>
              <a:t>options:</a:t>
            </a:r>
            <a:endParaRPr lang="en-US" sz="18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lang="en-US"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Java:</a:t>
            </a:r>
            <a:r>
              <a:rPr lang="en-US"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20" dirty="0">
                <a:solidFill>
                  <a:srgbClr val="585858"/>
                </a:solidFill>
                <a:latin typeface="Arial MT"/>
                <a:cs typeface="Arial MT"/>
              </a:rPr>
              <a:t>Maven</a:t>
            </a:r>
            <a:r>
              <a:rPr lang="en-US"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lang="en-US"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Gradle</a:t>
            </a:r>
            <a:r>
              <a:rPr lang="en-US"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--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historically</a:t>
            </a:r>
            <a:r>
              <a:rPr lang="en-US"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Ant.</a:t>
            </a:r>
            <a:endParaRPr lang="en-US" sz="1400" dirty="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40"/>
              </a:spcBef>
              <a:buChar char="■"/>
              <a:tabLst>
                <a:tab pos="1268095" algn="l"/>
                <a:tab pos="1268730" algn="l"/>
              </a:tabLst>
            </a:pP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lang="en-US"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could</a:t>
            </a:r>
            <a:r>
              <a:rPr lang="en-US"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do</a:t>
            </a:r>
            <a:r>
              <a:rPr lang="en-US"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any</a:t>
            </a:r>
            <a:r>
              <a:rPr lang="en-US"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homework</a:t>
            </a:r>
            <a:r>
              <a:rPr lang="en-US"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either,</a:t>
            </a:r>
            <a:r>
              <a:rPr lang="en-US"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lang="en-US"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principle;</a:t>
            </a:r>
            <a:r>
              <a:rPr lang="en-US"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20" dirty="0">
                <a:solidFill>
                  <a:srgbClr val="585858"/>
                </a:solidFill>
                <a:latin typeface="Arial MT"/>
                <a:cs typeface="Arial MT"/>
              </a:rPr>
              <a:t>we</a:t>
            </a:r>
            <a:r>
              <a:rPr lang="en-US"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just</a:t>
            </a:r>
            <a:r>
              <a:rPr lang="en-US"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standardize</a:t>
            </a:r>
            <a:r>
              <a:rPr lang="en-US" sz="1400" spc="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to </a:t>
            </a:r>
            <a:r>
              <a:rPr lang="en-US" sz="1400" dirty="0">
                <a:solidFill>
                  <a:srgbClr val="585858"/>
                </a:solidFill>
                <a:latin typeface="Arial MT"/>
                <a:cs typeface="Arial MT"/>
              </a:rPr>
              <a:t>make</a:t>
            </a:r>
            <a:r>
              <a:rPr lang="en-US" sz="1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helping</a:t>
            </a:r>
            <a:endParaRPr lang="en-US" sz="1400" dirty="0">
              <a:latin typeface="Arial MT"/>
              <a:cs typeface="Arial MT"/>
            </a:endParaRPr>
          </a:p>
          <a:p>
            <a:pPr marL="1268095">
              <a:lnSpc>
                <a:spcPct val="100000"/>
              </a:lnSpc>
              <a:spcBef>
                <a:spcPts val="265"/>
              </a:spcBef>
            </a:pPr>
            <a:r>
              <a:rPr lang="en-US" sz="1400" spc="-2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lang="en-US"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lang="en-US"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grading</a:t>
            </a:r>
            <a:r>
              <a:rPr lang="en-US"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easier.</a:t>
            </a:r>
            <a:endParaRPr lang="en-US" sz="14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810895" algn="l"/>
                <a:tab pos="811530" algn="l"/>
              </a:tabLst>
            </a:pP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5" dirty="0">
                <a:solidFill>
                  <a:srgbClr val="585858"/>
                </a:solidFill>
                <a:latin typeface="Arial MT"/>
                <a:cs typeface="Arial MT"/>
              </a:rPr>
              <a:t>JS/TS:</a:t>
            </a:r>
            <a:r>
              <a:rPr lang="en-US" sz="1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Node(JS)</a:t>
            </a:r>
            <a:endParaRPr lang="en-US" sz="1400" dirty="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65"/>
              </a:spcBef>
              <a:buChar char="■"/>
              <a:tabLst>
                <a:tab pos="1268095" algn="l"/>
                <a:tab pos="1268730" algn="l"/>
              </a:tabLst>
            </a:pP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Generally</a:t>
            </a:r>
            <a:r>
              <a:rPr lang="en-US"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coupled</a:t>
            </a:r>
            <a:r>
              <a:rPr lang="en-US"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lang="en-US"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lang="en-US"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Node</a:t>
            </a:r>
            <a:r>
              <a:rPr lang="en-US"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Package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20" dirty="0">
                <a:solidFill>
                  <a:srgbClr val="585858"/>
                </a:solidFill>
                <a:latin typeface="Arial MT"/>
                <a:cs typeface="Arial MT"/>
              </a:rPr>
              <a:t>Manager</a:t>
            </a:r>
            <a:r>
              <a:rPr lang="en-US" sz="1400" spc="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(NPM)</a:t>
            </a:r>
            <a:endParaRPr lang="en-US" sz="1400" dirty="0">
              <a:latin typeface="Arial MT"/>
              <a:cs typeface="Arial MT"/>
            </a:endParaRPr>
          </a:p>
          <a:p>
            <a:pPr marL="353695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353695" algn="l"/>
                <a:tab pos="354330" algn="l"/>
              </a:tabLst>
            </a:pPr>
            <a:r>
              <a:rPr lang="en-US" sz="1800" spc="-5" dirty="0">
                <a:solidFill>
                  <a:srgbClr val="585858"/>
                </a:solidFill>
                <a:latin typeface="Arial MT"/>
                <a:cs typeface="Arial MT"/>
              </a:rPr>
              <a:t>Often</a:t>
            </a:r>
            <a:r>
              <a:rPr lang="en-US"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00" dirty="0">
                <a:solidFill>
                  <a:srgbClr val="585858"/>
                </a:solidFill>
                <a:latin typeface="Arial MT"/>
                <a:cs typeface="Arial MT"/>
              </a:rPr>
              <a:t>built</a:t>
            </a:r>
            <a:r>
              <a:rPr lang="en-US"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00" dirty="0">
                <a:solidFill>
                  <a:srgbClr val="585858"/>
                </a:solidFill>
                <a:latin typeface="Arial MT"/>
                <a:cs typeface="Arial MT"/>
              </a:rPr>
              <a:t>into</a:t>
            </a:r>
            <a:r>
              <a:rPr lang="en-US"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00" dirty="0">
                <a:solidFill>
                  <a:srgbClr val="585858"/>
                </a:solidFill>
                <a:latin typeface="Arial MT"/>
                <a:cs typeface="Arial MT"/>
              </a:rPr>
              <a:t>IDEs,</a:t>
            </a:r>
            <a:r>
              <a:rPr lang="en-US"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00" dirty="0">
                <a:solidFill>
                  <a:srgbClr val="585858"/>
                </a:solidFill>
                <a:latin typeface="Arial MT"/>
                <a:cs typeface="Arial MT"/>
              </a:rPr>
              <a:t>as</a:t>
            </a:r>
            <a:r>
              <a:rPr lang="en-US"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00" spc="5" dirty="0">
                <a:solidFill>
                  <a:srgbClr val="585858"/>
                </a:solidFill>
                <a:latin typeface="Arial MT"/>
                <a:cs typeface="Arial MT"/>
              </a:rPr>
              <a:t>plugins</a:t>
            </a:r>
            <a:endParaRPr lang="en-US" sz="1800" dirty="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A7B82-C00A-4642-91B2-63DC6EA26E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44494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dirty="0"/>
              <a:t> </a:t>
            </a:r>
            <a:r>
              <a:rPr spc="-5" dirty="0"/>
              <a:t>the</a:t>
            </a:r>
            <a:r>
              <a:rPr spc="-25" dirty="0"/>
              <a:t> </a:t>
            </a:r>
            <a:r>
              <a:rPr spc="-5" dirty="0"/>
              <a:t>Hood: </a:t>
            </a:r>
            <a:r>
              <a:rPr spc="-10" dirty="0"/>
              <a:t>Build</a:t>
            </a:r>
            <a:r>
              <a:rPr spc="-5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720" y="1189137"/>
            <a:ext cx="7849870" cy="28378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87350" indent="-375285">
              <a:lnSpc>
                <a:spcPct val="100000"/>
              </a:lnSpc>
              <a:spcBef>
                <a:spcPts val="505"/>
              </a:spcBef>
              <a:buChar char="●"/>
              <a:tabLst>
                <a:tab pos="387350" algn="l"/>
                <a:tab pos="387985" algn="l"/>
              </a:tabLst>
            </a:pP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These</a:t>
            </a:r>
            <a:r>
              <a:rPr sz="23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days:</a:t>
            </a: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intricately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tied </a:t>
            </a:r>
            <a:r>
              <a:rPr sz="23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23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IDEs,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package 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managers</a:t>
            </a:r>
            <a:endParaRPr sz="2300" dirty="0">
              <a:latin typeface="Arial MT"/>
              <a:cs typeface="Arial MT"/>
            </a:endParaRPr>
          </a:p>
          <a:p>
            <a:pPr marL="387350" indent="-375285">
              <a:lnSpc>
                <a:spcPct val="100000"/>
              </a:lnSpc>
              <a:spcBef>
                <a:spcPts val="409"/>
              </a:spcBef>
              <a:buChar char="●"/>
              <a:tabLst>
                <a:tab pos="387350" algn="l"/>
                <a:tab pos="387985" algn="l"/>
              </a:tabLst>
            </a:pP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Projects</a:t>
            </a:r>
            <a:r>
              <a:rPr sz="23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often</a:t>
            </a:r>
            <a:r>
              <a:rPr sz="23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10" dirty="0">
                <a:solidFill>
                  <a:srgbClr val="585858"/>
                </a:solidFill>
                <a:latin typeface="Arial MT"/>
                <a:cs typeface="Arial MT"/>
              </a:rPr>
              <a:t>come</a:t>
            </a:r>
            <a:r>
              <a:rPr sz="23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23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r>
              <a:rPr sz="23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config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file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or</a:t>
            </a:r>
            <a:r>
              <a:rPr sz="2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20" dirty="0">
                <a:solidFill>
                  <a:srgbClr val="585858"/>
                </a:solidFill>
                <a:latin typeface="Arial MT"/>
                <a:cs typeface="Arial MT"/>
              </a:rPr>
              <a:t>two</a:t>
            </a:r>
            <a:endParaRPr sz="2300" dirty="0">
              <a:latin typeface="Arial MT"/>
              <a:cs typeface="Arial MT"/>
            </a:endParaRPr>
          </a:p>
          <a:p>
            <a:pPr marL="844550" lvl="1" indent="-351155">
              <a:lnSpc>
                <a:spcPct val="100000"/>
              </a:lnSpc>
              <a:spcBef>
                <a:spcPts val="400"/>
              </a:spcBef>
              <a:buChar char="○"/>
              <a:tabLst>
                <a:tab pos="844550" algn="l"/>
                <a:tab pos="845185" algn="l"/>
              </a:tabLst>
            </a:pP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‘pom.xml’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9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Maven</a:t>
            </a:r>
            <a:endParaRPr sz="1900" dirty="0">
              <a:latin typeface="Arial MT"/>
              <a:cs typeface="Arial MT"/>
            </a:endParaRPr>
          </a:p>
          <a:p>
            <a:pPr marL="844550" marR="5080" lvl="1" indent="-350520">
              <a:lnSpc>
                <a:spcPct val="114799"/>
              </a:lnSpc>
              <a:spcBef>
                <a:spcPts val="20"/>
              </a:spcBef>
              <a:buChar char="○"/>
              <a:tabLst>
                <a:tab pos="844550" algn="l"/>
                <a:tab pos="845185" algn="l"/>
              </a:tabLst>
            </a:pP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‘tsconfig.json’</a:t>
            </a:r>
            <a:r>
              <a:rPr sz="19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+</a:t>
            </a:r>
            <a:r>
              <a:rPr sz="19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‘package.json’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 for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TypeScript+NPM</a:t>
            </a:r>
            <a:r>
              <a:rPr sz="19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--</a:t>
            </a:r>
            <a:r>
              <a:rPr sz="19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9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second </a:t>
            </a:r>
            <a:r>
              <a:rPr sz="1900" spc="-5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deals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 packages</a:t>
            </a:r>
            <a:endParaRPr sz="1900" dirty="0">
              <a:latin typeface="Arial MT"/>
              <a:cs typeface="Arial MT"/>
            </a:endParaRPr>
          </a:p>
          <a:p>
            <a:pPr marL="844550" marR="83185" lvl="1" indent="-350520">
              <a:lnSpc>
                <a:spcPts val="2620"/>
              </a:lnSpc>
              <a:spcBef>
                <a:spcPts val="140"/>
              </a:spcBef>
              <a:buChar char="○"/>
              <a:tabLst>
                <a:tab pos="844550" algn="l"/>
                <a:tab pos="845185" algn="l"/>
              </a:tabLst>
            </a:pP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These</a:t>
            </a:r>
            <a:r>
              <a:rPr sz="19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nested,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one</a:t>
            </a:r>
            <a:r>
              <a:rPr sz="19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per</a:t>
            </a:r>
            <a:r>
              <a:rPr sz="19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(sub-)directory,</a:t>
            </a:r>
            <a:r>
              <a:rPr sz="1900" spc="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compose</a:t>
            </a:r>
            <a:r>
              <a:rPr sz="19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larger </a:t>
            </a:r>
            <a:r>
              <a:rPr sz="1900" spc="-50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systems</a:t>
            </a:r>
            <a:endParaRPr sz="1900" dirty="0">
              <a:latin typeface="Arial MT"/>
              <a:cs typeface="Arial MT"/>
            </a:endParaRPr>
          </a:p>
          <a:p>
            <a:pPr marL="1301750" lvl="2" indent="-351155">
              <a:lnSpc>
                <a:spcPct val="100000"/>
              </a:lnSpc>
              <a:spcBef>
                <a:spcPts val="215"/>
              </a:spcBef>
              <a:buChar char="■"/>
              <a:tabLst>
                <a:tab pos="1301750" algn="l"/>
                <a:tab pos="1302385" algn="l"/>
              </a:tabLst>
            </a:pPr>
            <a:r>
              <a:rPr sz="1900" spc="-1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9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GitHub,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9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9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create</a:t>
            </a:r>
            <a:r>
              <a:rPr sz="19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links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across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repositories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05D77-913F-4F89-97E1-8917AE25AE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44494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dirty="0"/>
              <a:t> </a:t>
            </a:r>
            <a:r>
              <a:rPr spc="-5" dirty="0"/>
              <a:t>the</a:t>
            </a:r>
            <a:r>
              <a:rPr spc="-25" dirty="0"/>
              <a:t> </a:t>
            </a:r>
            <a:r>
              <a:rPr spc="-5" dirty="0"/>
              <a:t>Hood: </a:t>
            </a:r>
            <a:r>
              <a:rPr spc="-10" dirty="0"/>
              <a:t>Build</a:t>
            </a:r>
            <a:r>
              <a:rPr spc="-5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424" y="1200720"/>
            <a:ext cx="5146675" cy="29381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Projects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typically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require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config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files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Checked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into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source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control</a:t>
            </a:r>
            <a:endParaRPr sz="18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‘pom.xml’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Maven</a:t>
            </a:r>
            <a:endParaRPr sz="1400">
              <a:latin typeface="Arial MT"/>
              <a:cs typeface="Arial MT"/>
            </a:endParaRPr>
          </a:p>
          <a:p>
            <a:pPr marL="927100" marR="5080" lvl="1" indent="-317500">
              <a:lnSpc>
                <a:spcPct val="114300"/>
              </a:lnSpc>
              <a:spcBef>
                <a:spcPts val="2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‘tsconfig.json’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+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‘package.json’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TypeScript+NPM</a:t>
            </a:r>
            <a:r>
              <a:rPr sz="1400" spc="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-- </a:t>
            </a:r>
            <a:r>
              <a:rPr sz="1400" spc="-3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second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deals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packages</a:t>
            </a:r>
            <a:endParaRPr sz="14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27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Relevant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components:</a:t>
            </a:r>
            <a:endParaRPr sz="18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Compilation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source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target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version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High-level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configuration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options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Targets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various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development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phases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Relevant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plugins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Dependencies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versions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39" y="1319783"/>
            <a:ext cx="2804159" cy="235000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A89E34-39BC-478D-8764-08410AB4AA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35110" cy="4480560"/>
            <a:chOff x="0" y="0"/>
            <a:chExt cx="9135110" cy="4480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0"/>
              <a:ext cx="3240023" cy="8199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0376" y="42671"/>
              <a:ext cx="5364467" cy="4437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19911"/>
              <a:ext cx="7229855" cy="30845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2420" y="2552700"/>
              <a:ext cx="570230" cy="338455"/>
            </a:xfrm>
            <a:custGeom>
              <a:avLst/>
              <a:gdLst/>
              <a:ahLst/>
              <a:cxnLst/>
              <a:rect l="l" t="t" r="r" b="b"/>
              <a:pathLst>
                <a:path w="570230" h="338455">
                  <a:moveTo>
                    <a:pt x="0" y="0"/>
                  </a:moveTo>
                  <a:lnTo>
                    <a:pt x="569976" y="0"/>
                  </a:lnTo>
                  <a:lnTo>
                    <a:pt x="569976" y="338327"/>
                  </a:lnTo>
                  <a:lnTo>
                    <a:pt x="0" y="33832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7125" y="4042526"/>
            <a:ext cx="2788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https://maven.apache.org/guides/getting-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started/maven-in-five-minutes.html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0CA3C1-13F6-4C5E-B1DE-F2E81EB117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344" y="1681017"/>
            <a:ext cx="3620135" cy="622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7345" marR="5080" indent="-335280">
              <a:lnSpc>
                <a:spcPct val="1153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●"/>
              <a:tabLst>
                <a:tab pos="347345" algn="l"/>
                <a:tab pos="347980" algn="l"/>
              </a:tabLst>
            </a:pP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Node.js</a:t>
            </a:r>
            <a:r>
              <a:rPr sz="17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7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Arial MT"/>
                <a:cs typeface="Arial MT"/>
              </a:rPr>
              <a:t>JS</a:t>
            </a:r>
            <a:r>
              <a:rPr sz="17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runtime.</a:t>
            </a:r>
            <a:r>
              <a:rPr sz="17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npm</a:t>
            </a:r>
            <a:r>
              <a:rPr sz="17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its </a:t>
            </a:r>
            <a:r>
              <a:rPr sz="1700" spc="-4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package</a:t>
            </a:r>
            <a:r>
              <a:rPr sz="17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manager.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029711" cy="11795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7952" y="0"/>
            <a:ext cx="4861559" cy="50596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40327C-8421-4D25-8A3A-EA86422442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200106"/>
            <a:ext cx="8122284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Meanwhile,</a:t>
            </a:r>
            <a:r>
              <a:rPr spc="25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IDE</a:t>
            </a:r>
            <a:r>
              <a:rPr spc="20" dirty="0"/>
              <a:t> </a:t>
            </a:r>
            <a:r>
              <a:rPr spc="-5" dirty="0"/>
              <a:t>can</a:t>
            </a:r>
            <a:r>
              <a:rPr spc="5" dirty="0"/>
              <a:t> </a:t>
            </a:r>
            <a:r>
              <a:rPr spc="-5" dirty="0"/>
              <a:t>interact</a:t>
            </a:r>
            <a:r>
              <a:rPr spc="-15" dirty="0"/>
              <a:t> </a:t>
            </a:r>
            <a:r>
              <a:rPr spc="-5" dirty="0"/>
              <a:t>with</a:t>
            </a:r>
            <a:r>
              <a:rPr spc="30" dirty="0"/>
              <a:t> </a:t>
            </a:r>
            <a:r>
              <a:rPr spc="-5" dirty="0"/>
              <a:t>these</a:t>
            </a:r>
            <a:r>
              <a:rPr spc="-20" dirty="0"/>
              <a:t> </a:t>
            </a:r>
            <a:r>
              <a:rPr spc="-5" dirty="0"/>
              <a:t>build</a:t>
            </a:r>
            <a:r>
              <a:rPr spc="10" dirty="0"/>
              <a:t> </a:t>
            </a:r>
            <a:r>
              <a:rPr spc="-10" dirty="0"/>
              <a:t>systems!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0"/>
            <a:ext cx="8229599" cy="514502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7628B-C5E7-4F5D-97CC-0B992EF5C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560" y="1889125"/>
            <a:ext cx="3499103" cy="25176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E4DC5-6941-4DD8-892D-7506B4EFD6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E11A47E-7E7C-4249-A20A-A84C15F3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24" y="514606"/>
            <a:ext cx="7915376" cy="769441"/>
          </a:xfrm>
        </p:spPr>
        <p:txBody>
          <a:bodyPr/>
          <a:lstStyle/>
          <a:p>
            <a:r>
              <a:rPr lang="mn-MN" dirty="0"/>
              <a:t>Бүтээмж нь автоматжуулалтыг шаарддаг</a:t>
            </a:r>
            <a:br>
              <a:rPr lang="mn-MN" dirty="0"/>
            </a:br>
            <a:r>
              <a:rPr lang="mn-MN" dirty="0"/>
              <a:t>Автоматжуулалт нь хийсвэрлэл шаарддаг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35110" cy="5145405"/>
            <a:chOff x="0" y="0"/>
            <a:chExt cx="9135110" cy="5145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32" y="0"/>
              <a:ext cx="4983479" cy="48371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9272" y="801623"/>
              <a:ext cx="5730239" cy="871727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CA8122-4EA2-460B-B4C3-5903DDF4C7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60" y="0"/>
            <a:ext cx="7345680" cy="5145405"/>
            <a:chOff x="899160" y="0"/>
            <a:chExt cx="7345680" cy="5145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160" y="0"/>
              <a:ext cx="7345667" cy="51450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18260" y="1031747"/>
              <a:ext cx="1198245" cy="338455"/>
            </a:xfrm>
            <a:custGeom>
              <a:avLst/>
              <a:gdLst/>
              <a:ahLst/>
              <a:cxnLst/>
              <a:rect l="l" t="t" r="r" b="b"/>
              <a:pathLst>
                <a:path w="1198245" h="338455">
                  <a:moveTo>
                    <a:pt x="0" y="0"/>
                  </a:moveTo>
                  <a:lnTo>
                    <a:pt x="1197864" y="0"/>
                  </a:lnTo>
                  <a:lnTo>
                    <a:pt x="1197864" y="338327"/>
                  </a:lnTo>
                  <a:lnTo>
                    <a:pt x="0" y="33832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F2881D-51B8-41D1-9DBF-3E45382B09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336" y="1170741"/>
            <a:ext cx="7363459" cy="21291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660"/>
              </a:spcBef>
              <a:buClr>
                <a:srgbClr val="585858"/>
              </a:buClr>
              <a:buFont typeface="Arial MT"/>
              <a:buChar char="●"/>
              <a:tabLst>
                <a:tab pos="411480" algn="l"/>
                <a:tab pos="412115" algn="l"/>
              </a:tabLst>
            </a:pP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27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585858"/>
                </a:solidFill>
                <a:latin typeface="Arial MT"/>
                <a:cs typeface="Arial MT"/>
              </a:rPr>
              <a:t>each</a:t>
            </a:r>
            <a:r>
              <a:rPr sz="27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in {Build</a:t>
            </a:r>
            <a:r>
              <a:rPr sz="27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systems,</a:t>
            </a:r>
            <a:r>
              <a:rPr sz="27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IDE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2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libraries,</a:t>
            </a:r>
            <a:r>
              <a:rPr sz="27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CI}:</a:t>
            </a:r>
            <a:endParaRPr sz="27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70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2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it?</a:t>
            </a:r>
            <a:endParaRPr sz="23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34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happens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under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2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hood?</a:t>
            </a:r>
            <a:endParaRPr sz="23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05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are </a:t>
            </a:r>
            <a:r>
              <a:rPr sz="2300" spc="10" dirty="0">
                <a:solidFill>
                  <a:srgbClr val="585858"/>
                </a:solidFill>
                <a:latin typeface="Arial MT"/>
                <a:cs typeface="Arial MT"/>
              </a:rPr>
              <a:t>some</a:t>
            </a:r>
            <a:r>
              <a:rPr sz="23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practical 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ways</a:t>
            </a:r>
            <a:r>
              <a:rPr sz="2300" spc="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it?</a:t>
            </a:r>
            <a:endParaRPr sz="2300">
              <a:latin typeface="Arial MT"/>
              <a:cs typeface="Arial MT"/>
            </a:endParaRPr>
          </a:p>
          <a:p>
            <a:pPr marL="411480" indent="-375285">
              <a:lnSpc>
                <a:spcPct val="100000"/>
              </a:lnSpc>
              <a:spcBef>
                <a:spcPts val="409"/>
              </a:spcBef>
              <a:buChar char="●"/>
              <a:tabLst>
                <a:tab pos="411480" algn="l"/>
                <a:tab pos="4121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1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2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next?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62750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Abstraction, Reuse,</a:t>
            </a:r>
            <a:r>
              <a:rPr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Programming</a:t>
            </a:r>
            <a:r>
              <a:rPr spc="-20" dirty="0"/>
              <a:t> </a:t>
            </a:r>
            <a:r>
              <a:rPr spc="-5" dirty="0"/>
              <a:t>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17B6D-7100-4842-BF05-D8DB69B48E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8451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Quick </a:t>
            </a:r>
            <a:r>
              <a:rPr spc="-10" dirty="0"/>
              <a:t>overview</a:t>
            </a:r>
            <a:r>
              <a:rPr spc="4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10" dirty="0"/>
              <a:t>today’s</a:t>
            </a:r>
            <a:r>
              <a:rPr spc="25" dirty="0"/>
              <a:t> </a:t>
            </a:r>
            <a:r>
              <a:rPr spc="-5" dirty="0"/>
              <a:t>toolchain:</a:t>
            </a:r>
            <a:r>
              <a:rPr spc="-25" dirty="0"/>
              <a:t> </a:t>
            </a:r>
            <a:r>
              <a:rPr spc="-10" dirty="0"/>
              <a:t>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424" y="1193289"/>
            <a:ext cx="8211184" cy="2503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975">
              <a:lnSpc>
                <a:spcPct val="114999"/>
              </a:lnSpc>
              <a:spcBef>
                <a:spcPts val="100"/>
              </a:spcBef>
            </a:pP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Integrated</a:t>
            </a:r>
            <a:r>
              <a:rPr sz="20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Development</a:t>
            </a:r>
            <a:r>
              <a:rPr sz="20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Environments</a:t>
            </a:r>
            <a:r>
              <a:rPr sz="2000" spc="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bundle</a:t>
            </a:r>
            <a:r>
              <a:rPr sz="20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development</a:t>
            </a:r>
            <a:r>
              <a:rPr sz="20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workflows</a:t>
            </a:r>
            <a:r>
              <a:rPr sz="20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in </a:t>
            </a:r>
            <a:r>
              <a:rPr sz="2000" spc="-5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single</a:t>
            </a:r>
            <a:r>
              <a:rPr sz="20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UI</a:t>
            </a:r>
            <a:endParaRPr sz="2000">
              <a:latin typeface="Arial MT"/>
              <a:cs typeface="Arial MT"/>
            </a:endParaRPr>
          </a:p>
          <a:p>
            <a:pPr marL="469265" marR="5080" indent="-329565">
              <a:lnSpc>
                <a:spcPct val="114999"/>
              </a:lnSpc>
              <a:spcBef>
                <a:spcPts val="1265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Editing,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refactoring, running </a:t>
            </a:r>
            <a:r>
              <a:rPr sz="1600" spc="5" dirty="0">
                <a:solidFill>
                  <a:srgbClr val="585858"/>
                </a:solidFill>
                <a:latin typeface="Arial MT"/>
                <a:cs typeface="Arial MT"/>
              </a:rPr>
              <a:t>&amp;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debugging, adding dependencies,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compiling,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deploying, </a:t>
            </a:r>
            <a:r>
              <a:rPr sz="1600" spc="-4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plugins,</a:t>
            </a:r>
            <a:r>
              <a:rPr sz="16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585858"/>
                </a:solidFill>
                <a:latin typeface="Arial MT"/>
                <a:cs typeface="Arial MT"/>
              </a:rPr>
              <a:t>name</a:t>
            </a:r>
            <a:r>
              <a:rPr sz="16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it</a:t>
            </a:r>
            <a:endParaRPr sz="1600">
              <a:latin typeface="Arial MT"/>
              <a:cs typeface="Arial MT"/>
            </a:endParaRPr>
          </a:p>
          <a:p>
            <a:pPr marL="469900" indent="-329565">
              <a:lnSpc>
                <a:spcPct val="100000"/>
              </a:lnSpc>
              <a:spcBef>
                <a:spcPts val="285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They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often</a:t>
            </a:r>
            <a:r>
              <a:rPr sz="16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try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585858"/>
                </a:solidFill>
                <a:latin typeface="Arial MT"/>
                <a:cs typeface="Arial MT"/>
              </a:rPr>
              <a:t>to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6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everything,</a:t>
            </a:r>
            <a:r>
              <a:rPr sz="16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mixed</a:t>
            </a:r>
            <a:r>
              <a:rPr sz="16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results</a:t>
            </a:r>
            <a:endParaRPr sz="1600">
              <a:latin typeface="Arial MT"/>
              <a:cs typeface="Arial MT"/>
            </a:endParaRPr>
          </a:p>
          <a:p>
            <a:pPr marL="469900" indent="-329565">
              <a:lnSpc>
                <a:spcPct val="100000"/>
              </a:lnSpc>
              <a:spcBef>
                <a:spcPts val="29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Leverage</a:t>
            </a:r>
            <a:r>
              <a:rPr sz="16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them</a:t>
            </a:r>
            <a:r>
              <a:rPr sz="16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6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6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fullest</a:t>
            </a:r>
            <a:r>
              <a:rPr sz="16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extent,</a:t>
            </a:r>
            <a:r>
              <a:rPr sz="16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585858"/>
                </a:solidFill>
                <a:latin typeface="Arial MT"/>
                <a:cs typeface="Arial MT"/>
              </a:rPr>
              <a:t>to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automate</a:t>
            </a:r>
            <a:r>
              <a:rPr sz="16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6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check</a:t>
            </a:r>
            <a:r>
              <a:rPr sz="16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your</a:t>
            </a:r>
            <a:r>
              <a:rPr sz="16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work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IDEs</a:t>
            </a:r>
            <a:r>
              <a:rPr sz="20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585858"/>
                </a:solidFill>
                <a:latin typeface="Arial MT"/>
                <a:cs typeface="Arial MT"/>
              </a:rPr>
              <a:t>key</a:t>
            </a:r>
            <a:r>
              <a:rPr sz="20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20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i="1" spc="-10" dirty="0">
                <a:solidFill>
                  <a:srgbClr val="585858"/>
                </a:solidFill>
                <a:latin typeface="Arial"/>
                <a:cs typeface="Arial"/>
              </a:rPr>
              <a:t>managing</a:t>
            </a:r>
            <a:r>
              <a:rPr sz="2000" i="1" spc="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585858"/>
                </a:solidFill>
                <a:latin typeface="Arial"/>
                <a:cs typeface="Arial"/>
              </a:rPr>
              <a:t>complexity.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88199-3715-412B-89A5-D38654C3BA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06903"/>
            <a:ext cx="9135110" cy="2750820"/>
            <a:chOff x="0" y="2406903"/>
            <a:chExt cx="9135110" cy="2750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4895" y="2526791"/>
              <a:ext cx="6254495" cy="26182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1111" y="2432303"/>
              <a:ext cx="4443984" cy="2712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88411" y="2419603"/>
              <a:ext cx="4469765" cy="2725420"/>
            </a:xfrm>
            <a:custGeom>
              <a:avLst/>
              <a:gdLst/>
              <a:ahLst/>
              <a:cxnLst/>
              <a:rect l="l" t="t" r="r" b="b"/>
              <a:pathLst>
                <a:path w="4469765" h="2725420">
                  <a:moveTo>
                    <a:pt x="0" y="0"/>
                  </a:moveTo>
                  <a:lnTo>
                    <a:pt x="4469384" y="0"/>
                  </a:lnTo>
                  <a:lnTo>
                    <a:pt x="4469384" y="2725420"/>
                  </a:lnTo>
                </a:path>
                <a:path w="4469765" h="2725420">
                  <a:moveTo>
                    <a:pt x="0" y="0"/>
                  </a:moveTo>
                  <a:lnTo>
                    <a:pt x="0" y="829563"/>
                  </a:lnTo>
                </a:path>
              </a:pathLst>
            </a:custGeom>
            <a:ln w="25400">
              <a:solidFill>
                <a:srgbClr val="B46C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8711" y="3249167"/>
              <a:ext cx="5172468" cy="18958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36011" y="3236467"/>
              <a:ext cx="5198110" cy="1908810"/>
            </a:xfrm>
            <a:custGeom>
              <a:avLst/>
              <a:gdLst/>
              <a:ahLst/>
              <a:cxnLst/>
              <a:rect l="l" t="t" r="r" b="b"/>
              <a:pathLst>
                <a:path w="5198109" h="1908810">
                  <a:moveTo>
                    <a:pt x="0" y="0"/>
                  </a:moveTo>
                  <a:lnTo>
                    <a:pt x="5197855" y="0"/>
                  </a:lnTo>
                  <a:lnTo>
                    <a:pt x="5197855" y="1908555"/>
                  </a:lnTo>
                </a:path>
                <a:path w="5198109" h="1908810">
                  <a:moveTo>
                    <a:pt x="0" y="190855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789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8451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Quick </a:t>
            </a:r>
            <a:r>
              <a:rPr spc="-10" dirty="0"/>
              <a:t>overview</a:t>
            </a:r>
            <a:r>
              <a:rPr spc="4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10" dirty="0"/>
              <a:t>today’s</a:t>
            </a:r>
            <a:r>
              <a:rPr spc="25" dirty="0"/>
              <a:t> </a:t>
            </a:r>
            <a:r>
              <a:rPr spc="-5" dirty="0"/>
              <a:t>toolchain:</a:t>
            </a:r>
            <a:r>
              <a:rPr spc="-25" dirty="0"/>
              <a:t> </a:t>
            </a:r>
            <a:r>
              <a:rPr spc="-10" dirty="0"/>
              <a:t>IDEs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0424" y="1193289"/>
            <a:ext cx="7865745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Eclipse</a:t>
            </a:r>
            <a:r>
              <a:rPr sz="20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was</a:t>
            </a:r>
            <a:r>
              <a:rPr sz="20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dominant</a:t>
            </a:r>
            <a:r>
              <a:rPr sz="20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585858"/>
                </a:solidFill>
                <a:latin typeface="Arial MT"/>
                <a:cs typeface="Arial MT"/>
              </a:rPr>
              <a:t>player</a:t>
            </a:r>
            <a:r>
              <a:rPr sz="2000" spc="1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20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Java</a:t>
            </a:r>
            <a:r>
              <a:rPr sz="20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20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20-odd</a:t>
            </a:r>
            <a:r>
              <a:rPr sz="20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years,</a:t>
            </a:r>
            <a:r>
              <a:rPr sz="20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owing</a:t>
            </a:r>
            <a:r>
              <a:rPr sz="20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20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its </a:t>
            </a:r>
            <a:r>
              <a:rPr sz="2000" spc="-5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powerful</a:t>
            </a:r>
            <a:r>
              <a:rPr sz="20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backbone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and</a:t>
            </a:r>
            <a:r>
              <a:rPr sz="20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plugin</a:t>
            </a:r>
            <a:r>
              <a:rPr sz="20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architecture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5D84356-E4DB-46B2-8048-33ADAA867C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8451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Quick </a:t>
            </a:r>
            <a:r>
              <a:rPr spc="-10" dirty="0"/>
              <a:t>overview</a:t>
            </a:r>
            <a:r>
              <a:rPr spc="4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10" dirty="0"/>
              <a:t>today’s</a:t>
            </a:r>
            <a:r>
              <a:rPr spc="25" dirty="0"/>
              <a:t> </a:t>
            </a:r>
            <a:r>
              <a:rPr spc="-5" dirty="0"/>
              <a:t>toolchain:</a:t>
            </a:r>
            <a:r>
              <a:rPr spc="-25" dirty="0"/>
              <a:t> </a:t>
            </a:r>
            <a:r>
              <a:rPr spc="-10" dirty="0"/>
              <a:t>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415" y="1219008"/>
            <a:ext cx="8180705" cy="2874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Recently,</a:t>
            </a:r>
            <a:r>
              <a:rPr sz="15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IntelliJ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has</a:t>
            </a:r>
            <a:r>
              <a:rPr sz="15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been</a:t>
            </a:r>
            <a:r>
              <a:rPr sz="15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more</a:t>
            </a:r>
            <a:r>
              <a:rPr sz="15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dominant</a:t>
            </a:r>
            <a:endParaRPr sz="1500">
              <a:latin typeface="Arial MT"/>
              <a:cs typeface="Arial MT"/>
            </a:endParaRPr>
          </a:p>
          <a:p>
            <a:pPr marL="469900" marR="459105" indent="-335280">
              <a:lnSpc>
                <a:spcPct val="105300"/>
              </a:lnSpc>
              <a:buChar char="●"/>
              <a:tabLst>
                <a:tab pos="469265" algn="l"/>
                <a:tab pos="470534" algn="l"/>
              </a:tabLst>
            </a:pP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Packs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5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lot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5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“recipes”</a:t>
            </a:r>
            <a:r>
              <a:rPr sz="15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5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create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certain</a:t>
            </a:r>
            <a:r>
              <a:rPr sz="15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types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 projects</a:t>
            </a:r>
            <a:r>
              <a:rPr sz="15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(e.g.,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web-app</a:t>
            </a:r>
            <a:r>
              <a:rPr sz="15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5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Spring</a:t>
            </a:r>
            <a:r>
              <a:rPr sz="15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&amp; </a:t>
            </a:r>
            <a:r>
              <a:rPr sz="1500" spc="-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585858"/>
                </a:solidFill>
                <a:latin typeface="Arial MT"/>
                <a:cs typeface="Arial MT"/>
              </a:rPr>
              <a:t>Maven)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VSCode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5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surging</a:t>
            </a:r>
            <a:r>
              <a:rPr sz="15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popularity</a:t>
            </a:r>
            <a:endParaRPr sz="1500">
              <a:latin typeface="Arial MT"/>
              <a:cs typeface="Arial MT"/>
            </a:endParaRPr>
          </a:p>
          <a:p>
            <a:pPr marL="469900" indent="-335915">
              <a:lnSpc>
                <a:spcPct val="100000"/>
              </a:lnSpc>
              <a:spcBef>
                <a:spcPts val="95"/>
              </a:spcBef>
              <a:buChar char="●"/>
              <a:tabLst>
                <a:tab pos="469265" algn="l"/>
                <a:tab pos="470534" algn="l"/>
              </a:tabLst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Local</a:t>
            </a:r>
            <a:r>
              <a:rPr sz="15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&amp;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web,</a:t>
            </a:r>
            <a:r>
              <a:rPr sz="15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lightweight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but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5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585858"/>
                </a:solidFill>
                <a:latin typeface="Arial MT"/>
                <a:cs typeface="Arial MT"/>
              </a:rPr>
              <a:t>massive</a:t>
            </a:r>
            <a:r>
              <a:rPr sz="15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plugin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ecosystem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500" spc="1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general:</a:t>
            </a:r>
            <a:r>
              <a:rPr sz="15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choose</a:t>
            </a:r>
            <a:r>
              <a:rPr sz="15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based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need!</a:t>
            </a:r>
            <a:endParaRPr sz="1500">
              <a:latin typeface="Arial MT"/>
              <a:cs typeface="Arial MT"/>
            </a:endParaRPr>
          </a:p>
          <a:p>
            <a:pPr marL="469900" indent="-335915">
              <a:lnSpc>
                <a:spcPct val="100000"/>
              </a:lnSpc>
              <a:spcBef>
                <a:spcPts val="95"/>
              </a:spcBef>
              <a:buChar char="●"/>
              <a:tabLst>
                <a:tab pos="469265" algn="l"/>
                <a:tab pos="470534" algn="l"/>
              </a:tabLst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5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relearn</a:t>
            </a:r>
            <a:r>
              <a:rPr sz="15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key-bindings;</a:t>
            </a:r>
            <a:r>
              <a:rPr sz="15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“killer</a:t>
            </a:r>
            <a:r>
              <a:rPr sz="15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features”</a:t>
            </a:r>
            <a:r>
              <a:rPr sz="15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5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rare and</a:t>
            </a:r>
            <a:r>
              <a:rPr sz="15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temporary</a:t>
            </a:r>
            <a:endParaRPr sz="1500">
              <a:latin typeface="Arial MT"/>
              <a:cs typeface="Arial MT"/>
            </a:endParaRPr>
          </a:p>
          <a:p>
            <a:pPr marL="469900" indent="-335915">
              <a:lnSpc>
                <a:spcPct val="100000"/>
              </a:lnSpc>
              <a:spcBef>
                <a:spcPts val="75"/>
              </a:spcBef>
              <a:buChar char="●"/>
              <a:tabLst>
                <a:tab pos="469265" algn="l"/>
                <a:tab pos="470534" algn="l"/>
              </a:tabLst>
            </a:pP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E.g.,</a:t>
            </a:r>
            <a:r>
              <a:rPr sz="15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Android: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might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want</a:t>
            </a:r>
            <a:r>
              <a:rPr sz="15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Android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Studio</a:t>
            </a:r>
            <a:r>
              <a:rPr sz="15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(itself</a:t>
            </a:r>
            <a:r>
              <a:rPr sz="15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built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IntelliJ)</a:t>
            </a:r>
            <a:r>
              <a:rPr sz="15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since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Google</a:t>
            </a:r>
            <a:r>
              <a:rPr sz="15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supports</a:t>
            </a:r>
            <a:r>
              <a:rPr sz="15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it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500" spc="35" dirty="0">
                <a:solidFill>
                  <a:srgbClr val="585858"/>
                </a:solidFill>
                <a:latin typeface="Arial MT"/>
                <a:cs typeface="Arial MT"/>
              </a:rPr>
              <a:t>We</a:t>
            </a:r>
            <a:r>
              <a:rPr sz="15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recommended</a:t>
            </a:r>
            <a:r>
              <a:rPr sz="15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VSCode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because</a:t>
            </a:r>
            <a:r>
              <a:rPr sz="15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you’re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programming</a:t>
            </a:r>
            <a:r>
              <a:rPr sz="15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two</a:t>
            </a:r>
            <a:r>
              <a:rPr sz="15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languages,</a:t>
            </a:r>
            <a:r>
              <a:rPr sz="15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it’s</a:t>
            </a:r>
            <a:r>
              <a:rPr sz="15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585858"/>
                </a:solidFill>
                <a:latin typeface="Arial MT"/>
                <a:cs typeface="Arial MT"/>
              </a:rPr>
              <a:t>very</a:t>
            </a:r>
            <a:r>
              <a:rPr sz="15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current,</a:t>
            </a:r>
            <a:r>
              <a:rPr sz="15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then</a:t>
            </a:r>
            <a:r>
              <a:rPr sz="15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it’s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easier</a:t>
            </a:r>
            <a:r>
              <a:rPr sz="15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5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us</a:t>
            </a:r>
            <a:r>
              <a:rPr sz="15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help</a:t>
            </a:r>
            <a:r>
              <a:rPr sz="15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you.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64DDE-58A7-464F-AF5E-BA398C5C15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31292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40" dirty="0"/>
              <a:t> </a:t>
            </a:r>
            <a:r>
              <a:rPr spc="-5" dirty="0"/>
              <a:t>Hood:</a:t>
            </a:r>
            <a:r>
              <a:rPr spc="-20" dirty="0"/>
              <a:t> </a:t>
            </a:r>
            <a:r>
              <a:rPr spc="-10" dirty="0"/>
              <a:t>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48" y="1189105"/>
            <a:ext cx="7973059" cy="337057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engine: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continuous</a:t>
            </a:r>
            <a:r>
              <a:rPr sz="18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parsing,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building</a:t>
            </a:r>
            <a:endParaRPr sz="18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Key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feature: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most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partial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programs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don’t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parse,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but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IDEs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make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sense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them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allows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quickly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relaying</a:t>
            </a:r>
            <a:r>
              <a:rPr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compile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warnings/errors</a:t>
            </a:r>
            <a:r>
              <a:rPr sz="1400" spc="1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useful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suggestions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Same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API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resolution</a:t>
            </a:r>
            <a:endParaRPr sz="1400">
              <a:latin typeface="Arial MT"/>
              <a:cs typeface="Arial MT"/>
            </a:endParaRPr>
          </a:p>
          <a:p>
            <a:pPr marL="353695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Powered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rapid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u="heavy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 MT"/>
                <a:cs typeface="Arial MT"/>
              </a:rPr>
              <a:t>incremental</a:t>
            </a:r>
            <a:r>
              <a:rPr sz="1800" u="heavy" spc="-55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 MT"/>
                <a:cs typeface="Arial MT"/>
              </a:rPr>
              <a:t> </a:t>
            </a:r>
            <a:r>
              <a:rPr sz="1800" u="heavy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 MT"/>
                <a:cs typeface="Arial MT"/>
              </a:rPr>
              <a:t>compilation</a:t>
            </a:r>
            <a:endParaRPr sz="18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Only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has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been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updated</a:t>
            </a:r>
            <a:endParaRPr sz="140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40"/>
              </a:spcBef>
              <a:buChar char="■"/>
              <a:tabLst>
                <a:tab pos="1268095" algn="l"/>
                <a:tab pos="12687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Virtually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every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edit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make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triggers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compilation,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re-linking</a:t>
            </a:r>
            <a:endParaRPr sz="140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65"/>
              </a:spcBef>
              <a:buChar char="■"/>
              <a:tabLst>
                <a:tab pos="1268095" algn="l"/>
                <a:tab pos="12687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just the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changed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its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dependencies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Works</a:t>
            </a:r>
            <a:r>
              <a:rPr sz="14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because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i="1" spc="-10" dirty="0">
                <a:solidFill>
                  <a:srgbClr val="585858"/>
                </a:solidFill>
                <a:latin typeface="Arial"/>
                <a:cs typeface="Arial"/>
              </a:rPr>
              <a:t>very</a:t>
            </a:r>
            <a:r>
              <a:rPr sz="1400" i="1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585858"/>
                </a:solidFill>
                <a:latin typeface="Arial"/>
                <a:cs typeface="Arial"/>
              </a:rPr>
              <a:t>little</a:t>
            </a:r>
            <a:r>
              <a:rPr sz="1400" i="1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code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changes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most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of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time</a:t>
            </a:r>
            <a:endParaRPr sz="1400">
              <a:latin typeface="Arial MT"/>
              <a:cs typeface="Arial MT"/>
            </a:endParaRPr>
          </a:p>
          <a:p>
            <a:pPr marL="1268095" marR="360680" lvl="2" indent="-317500">
              <a:lnSpc>
                <a:spcPct val="114300"/>
              </a:lnSpc>
              <a:spcBef>
                <a:spcPts val="25"/>
              </a:spcBef>
              <a:buChar char="■"/>
              <a:tabLst>
                <a:tab pos="1268095" algn="l"/>
                <a:tab pos="12687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But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no free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lunch: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tends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drop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optimizations</a:t>
            </a:r>
            <a:r>
              <a:rPr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(mostly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fine),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may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struggle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big </a:t>
            </a:r>
            <a:r>
              <a:rPr sz="1400" spc="-3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projects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Just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try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it: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call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an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API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wrong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parameters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&amp;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see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how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fast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it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triggers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alert;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contrast</a:t>
            </a:r>
            <a:endParaRPr sz="1400">
              <a:latin typeface="Arial MT"/>
              <a:cs typeface="Arial MT"/>
            </a:endParaRPr>
          </a:p>
          <a:p>
            <a:pPr marL="810895">
              <a:lnSpc>
                <a:spcPct val="100000"/>
              </a:lnSpc>
              <a:spcBef>
                <a:spcPts val="240"/>
              </a:spcBef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running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full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Maven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(e.g.,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`mvn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install`)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86DC0-BD78-46D6-9CBD-7CA5B4F194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424" y="164355"/>
            <a:ext cx="31292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Arial MT"/>
                <a:cs typeface="Arial MT"/>
              </a:rPr>
              <a:t>Under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the</a:t>
            </a:r>
            <a:r>
              <a:rPr sz="2500" spc="-4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Hood: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IDEs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424" y="715796"/>
            <a:ext cx="7635875" cy="653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Automate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common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programming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actions,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like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debugging,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which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is often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default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mode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when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run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IDE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(like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VSCode)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200" y="1469135"/>
            <a:ext cx="9067800" cy="3676015"/>
            <a:chOff x="76200" y="1469135"/>
            <a:chExt cx="9067800" cy="3676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4632" y="4806695"/>
              <a:ext cx="2264663" cy="3383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1469135"/>
              <a:ext cx="9067800" cy="36743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84803" y="4296155"/>
              <a:ext cx="713740" cy="228600"/>
            </a:xfrm>
            <a:custGeom>
              <a:avLst/>
              <a:gdLst/>
              <a:ahLst/>
              <a:cxnLst/>
              <a:rect l="l" t="t" r="r" b="b"/>
              <a:pathLst>
                <a:path w="713739" h="228600">
                  <a:moveTo>
                    <a:pt x="0" y="0"/>
                  </a:moveTo>
                  <a:lnTo>
                    <a:pt x="713231" y="0"/>
                  </a:lnTo>
                  <a:lnTo>
                    <a:pt x="713231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CA4A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5C0BAD-BA56-4868-BF6D-B68EBAD246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521208" y="1575816"/>
            <a:ext cx="8229599" cy="3569334"/>
            <a:chOff x="521208" y="1575816"/>
            <a:chExt cx="8229599" cy="356933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08" y="1575816"/>
              <a:ext cx="8229599" cy="35692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07608" y="4700016"/>
              <a:ext cx="1402080" cy="445134"/>
            </a:xfrm>
            <a:custGeom>
              <a:avLst/>
              <a:gdLst/>
              <a:ahLst/>
              <a:cxnLst/>
              <a:rect l="l" t="t" r="r" b="b"/>
              <a:pathLst>
                <a:path w="1402079" h="445135">
                  <a:moveTo>
                    <a:pt x="1402080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1402080" y="445008"/>
                  </a:lnTo>
                  <a:lnTo>
                    <a:pt x="1402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0424" y="1116568"/>
            <a:ext cx="7968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Debugging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allows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setting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breakpoints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GUI,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access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rich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execution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info.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31292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35" dirty="0"/>
              <a:t> </a:t>
            </a:r>
            <a:r>
              <a:rPr spc="-5" dirty="0"/>
              <a:t>Hood:</a:t>
            </a:r>
            <a:r>
              <a:rPr spc="-20" dirty="0"/>
              <a:t> </a:t>
            </a:r>
            <a:r>
              <a:rPr spc="-10" dirty="0"/>
              <a:t>IDEs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99224" y="4771081"/>
            <a:ext cx="5067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500" spc="5" dirty="0">
                <a:latin typeface="Arial MT"/>
                <a:cs typeface="Arial MT"/>
              </a:rPr>
              <a:t>T</a:t>
            </a:r>
            <a:r>
              <a:rPr sz="2500" spc="-15" dirty="0">
                <a:latin typeface="Arial MT"/>
                <a:cs typeface="Arial MT"/>
              </a:rPr>
              <a:t>S</a:t>
            </a:r>
            <a:r>
              <a:rPr sz="2500" spc="-5" dirty="0">
                <a:latin typeface="Arial MT"/>
                <a:cs typeface="Arial MT"/>
              </a:rPr>
              <a:t>:</a:t>
            </a:r>
            <a:endParaRPr sz="25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0840" y="4700015"/>
            <a:ext cx="569975" cy="44500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6A608D1-4FA6-4E42-A270-2559258B23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087" y="70103"/>
            <a:ext cx="7735823" cy="50200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F18C9-B706-44CC-BB6C-B674F5F94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298" y="532771"/>
            <a:ext cx="7519403" cy="4084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078D2-3161-475E-A630-89D8B4DB38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424" y="164355"/>
            <a:ext cx="31292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Arial MT"/>
                <a:cs typeface="Arial MT"/>
              </a:rPr>
              <a:t>Under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the</a:t>
            </a:r>
            <a:r>
              <a:rPr sz="2500" spc="-4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Hood: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IDEs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424" y="755343"/>
            <a:ext cx="7044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Combine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systems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+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IDEs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+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plugins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(checkstyle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example/demo!)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9912" y="1091183"/>
            <a:ext cx="7345680" cy="4053840"/>
            <a:chOff x="819912" y="1091183"/>
            <a:chExt cx="7345680" cy="4053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912" y="1091183"/>
              <a:ext cx="7345679" cy="40538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10283" y="3857244"/>
              <a:ext cx="713740" cy="228600"/>
            </a:xfrm>
            <a:custGeom>
              <a:avLst/>
              <a:gdLst/>
              <a:ahLst/>
              <a:cxnLst/>
              <a:rect l="l" t="t" r="r" b="b"/>
              <a:pathLst>
                <a:path w="713739" h="228600">
                  <a:moveTo>
                    <a:pt x="0" y="0"/>
                  </a:moveTo>
                  <a:lnTo>
                    <a:pt x="713231" y="0"/>
                  </a:lnTo>
                  <a:lnTo>
                    <a:pt x="713231" y="228599"/>
                  </a:lnTo>
                  <a:lnTo>
                    <a:pt x="0" y="22859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CA4A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5274F8-5EC0-426D-80FD-5D31717A87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81147"/>
            <a:ext cx="9135110" cy="2064385"/>
            <a:chOff x="0" y="3081147"/>
            <a:chExt cx="9135110" cy="2064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120" y="3090672"/>
              <a:ext cx="6318503" cy="196595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36357" y="3085909"/>
              <a:ext cx="6328410" cy="1975485"/>
            </a:xfrm>
            <a:custGeom>
              <a:avLst/>
              <a:gdLst/>
              <a:ahLst/>
              <a:cxnLst/>
              <a:rect l="l" t="t" r="r" b="b"/>
              <a:pathLst>
                <a:path w="6328409" h="1975485">
                  <a:moveTo>
                    <a:pt x="0" y="0"/>
                  </a:moveTo>
                  <a:lnTo>
                    <a:pt x="6328029" y="0"/>
                  </a:lnTo>
                  <a:lnTo>
                    <a:pt x="6328029" y="1975485"/>
                  </a:lnTo>
                  <a:lnTo>
                    <a:pt x="0" y="197548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31292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40" dirty="0"/>
              <a:t> </a:t>
            </a:r>
            <a:r>
              <a:rPr spc="-5" dirty="0"/>
              <a:t>Hood:</a:t>
            </a:r>
            <a:r>
              <a:rPr spc="-20" dirty="0"/>
              <a:t> </a:t>
            </a:r>
            <a:r>
              <a:rPr spc="-10" dirty="0"/>
              <a:t>IDEs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0424" y="1240344"/>
            <a:ext cx="6651625" cy="175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Automate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common</a:t>
            </a:r>
            <a:r>
              <a:rPr sz="18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programming</a:t>
            </a:r>
            <a:r>
              <a:rPr sz="18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actions: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151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Handy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refactorings,</a:t>
            </a:r>
            <a:r>
              <a:rPr sz="18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suggestions</a:t>
            </a:r>
            <a:endParaRPr sz="18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E.g.,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just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press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`alt+enter`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IntelliJ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while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highlighting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nearly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any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  <a:p>
            <a:pPr marL="1384300" lvl="2" indent="-317500">
              <a:lnSpc>
                <a:spcPct val="100000"/>
              </a:lnSpc>
              <a:spcBef>
                <a:spcPts val="265"/>
              </a:spcBef>
              <a:buChar char="■"/>
              <a:tabLst>
                <a:tab pos="1383665" algn="l"/>
                <a:tab pos="1384300" algn="l"/>
              </a:tabLst>
            </a:pP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Keyboard</a:t>
            </a:r>
            <a:r>
              <a:rPr sz="1400" spc="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shortcuts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super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useful: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explore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your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IDE!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These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make</a:t>
            </a:r>
            <a:r>
              <a:rPr sz="1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better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programmer: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encode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lot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best-practices</a:t>
            </a:r>
            <a:endParaRPr sz="1400">
              <a:latin typeface="Arial MT"/>
              <a:cs typeface="Arial MT"/>
            </a:endParaRPr>
          </a:p>
          <a:p>
            <a:pPr marL="1384300" lvl="2" indent="-317500">
              <a:lnSpc>
                <a:spcPct val="100000"/>
              </a:lnSpc>
              <a:spcBef>
                <a:spcPts val="265"/>
              </a:spcBef>
              <a:buChar char="■"/>
              <a:tabLst>
                <a:tab pos="1383665" algn="l"/>
                <a:tab pos="13843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Though,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don’t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read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into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them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too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much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972C86-81BD-404A-BD7B-3C856D8FD2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31292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40" dirty="0"/>
              <a:t> </a:t>
            </a:r>
            <a:r>
              <a:rPr spc="-5" dirty="0"/>
              <a:t>Hood:</a:t>
            </a:r>
            <a:r>
              <a:rPr spc="-20" dirty="0"/>
              <a:t> </a:t>
            </a:r>
            <a:r>
              <a:rPr spc="-10" dirty="0"/>
              <a:t>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104" y="1197001"/>
            <a:ext cx="7642225" cy="234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5080" indent="-350520">
              <a:lnSpc>
                <a:spcPct val="114799"/>
              </a:lnSpc>
              <a:spcBef>
                <a:spcPts val="100"/>
              </a:spcBef>
              <a:buChar char="●"/>
              <a:tabLst>
                <a:tab pos="362585" algn="l"/>
                <a:tab pos="363220" algn="l"/>
              </a:tabLst>
            </a:pP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IDE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designers</a:t>
            </a:r>
            <a:r>
              <a:rPr sz="19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spend</a:t>
            </a:r>
            <a:r>
              <a:rPr sz="19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lot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time</a:t>
            </a:r>
            <a:r>
              <a:rPr sz="19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automating</a:t>
            </a:r>
            <a:r>
              <a:rPr sz="19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common</a:t>
            </a:r>
            <a:r>
              <a:rPr sz="19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development </a:t>
            </a:r>
            <a:r>
              <a:rPr sz="1900" spc="-50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tasks</a:t>
            </a:r>
            <a:endParaRPr sz="1900">
              <a:latin typeface="Arial MT"/>
              <a:cs typeface="Arial MT"/>
            </a:endParaRPr>
          </a:p>
          <a:p>
            <a:pPr marL="820419" lvl="1" indent="-323215">
              <a:lnSpc>
                <a:spcPct val="100000"/>
              </a:lnSpc>
              <a:spcBef>
                <a:spcPts val="325"/>
              </a:spcBef>
              <a:buChar char="○"/>
              <a:tabLst>
                <a:tab pos="819785" algn="l"/>
                <a:tab pos="820419" algn="l"/>
              </a:tabLst>
            </a:pP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Sometimes</a:t>
            </a:r>
            <a:r>
              <a:rPr sz="1500" spc="-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they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get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little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too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helpful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(modifying</a:t>
            </a:r>
            <a:r>
              <a:rPr sz="15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pom’s)</a:t>
            </a:r>
            <a:endParaRPr sz="1500">
              <a:latin typeface="Arial MT"/>
              <a:cs typeface="Arial MT"/>
            </a:endParaRPr>
          </a:p>
          <a:p>
            <a:pPr marL="820419" lvl="1" indent="-323215">
              <a:lnSpc>
                <a:spcPct val="100000"/>
              </a:lnSpc>
              <a:spcBef>
                <a:spcPts val="265"/>
              </a:spcBef>
              <a:buChar char="○"/>
              <a:tabLst>
                <a:tab pos="819785" algn="l"/>
                <a:tab pos="820419" algn="l"/>
              </a:tabLst>
            </a:pP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Many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plugins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provide</a:t>
            </a:r>
            <a:r>
              <a:rPr sz="15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customized</a:t>
            </a:r>
            <a:r>
              <a:rPr sz="15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experience</a:t>
            </a:r>
            <a:endParaRPr sz="1500">
              <a:latin typeface="Arial MT"/>
              <a:cs typeface="Arial MT"/>
            </a:endParaRPr>
          </a:p>
          <a:p>
            <a:pPr marL="820419" lvl="1" indent="-323215">
              <a:lnSpc>
                <a:spcPct val="100000"/>
              </a:lnSpc>
              <a:spcBef>
                <a:spcPts val="290"/>
              </a:spcBef>
              <a:buChar char="○"/>
              <a:tabLst>
                <a:tab pos="819785" algn="l"/>
                <a:tab pos="820419" algn="l"/>
              </a:tabLst>
            </a:pP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Mostly</a:t>
            </a:r>
            <a:r>
              <a:rPr sz="15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585858"/>
                </a:solidFill>
                <a:latin typeface="Arial MT"/>
                <a:cs typeface="Arial MT"/>
              </a:rPr>
              <a:t>evolve</a:t>
            </a:r>
            <a:r>
              <a:rPr sz="15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5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new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tools,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prioritizing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emerging</a:t>
            </a:r>
            <a:r>
              <a:rPr sz="15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routines</a:t>
            </a:r>
            <a:endParaRPr sz="1500">
              <a:latin typeface="Arial MT"/>
              <a:cs typeface="Arial MT"/>
            </a:endParaRPr>
          </a:p>
          <a:p>
            <a:pPr marL="363220" indent="-350520">
              <a:lnSpc>
                <a:spcPct val="100000"/>
              </a:lnSpc>
              <a:spcBef>
                <a:spcPts val="270"/>
              </a:spcBef>
              <a:buChar char="●"/>
              <a:tabLst>
                <a:tab pos="362585" algn="l"/>
                <a:tab pos="363220" algn="l"/>
              </a:tabLst>
            </a:pP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Useful</a:t>
            </a:r>
            <a:r>
              <a:rPr sz="19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to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know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how</a:t>
            </a:r>
            <a:r>
              <a:rPr sz="19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these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actions</a:t>
            </a:r>
            <a:r>
              <a:rPr sz="19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work</a:t>
            </a:r>
            <a:endParaRPr sz="1900">
              <a:latin typeface="Arial MT"/>
              <a:cs typeface="Arial MT"/>
            </a:endParaRPr>
          </a:p>
          <a:p>
            <a:pPr marL="820419" lvl="1" indent="-323215">
              <a:lnSpc>
                <a:spcPct val="100000"/>
              </a:lnSpc>
              <a:spcBef>
                <a:spcPts val="330"/>
              </a:spcBef>
              <a:buChar char="○"/>
              <a:tabLst>
                <a:tab pos="819785" algn="l"/>
                <a:tab pos="820419" algn="l"/>
              </a:tabLst>
            </a:pP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Often</a:t>
            </a:r>
            <a:r>
              <a:rPr sz="15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not</a:t>
            </a:r>
            <a:r>
              <a:rPr sz="15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585858"/>
                </a:solidFill>
                <a:latin typeface="Arial MT"/>
                <a:cs typeface="Arial MT"/>
              </a:rPr>
              <a:t>much</a:t>
            </a:r>
            <a:r>
              <a:rPr sz="15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more</a:t>
            </a:r>
            <a:r>
              <a:rPr sz="15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than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invoking</a:t>
            </a:r>
            <a:r>
              <a:rPr sz="15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commands</a:t>
            </a:r>
            <a:r>
              <a:rPr sz="15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5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endParaRPr sz="1500">
              <a:latin typeface="Arial MT"/>
              <a:cs typeface="Arial MT"/>
            </a:endParaRPr>
          </a:p>
          <a:p>
            <a:pPr marL="1277620" lvl="2" indent="-323215">
              <a:lnSpc>
                <a:spcPct val="100000"/>
              </a:lnSpc>
              <a:spcBef>
                <a:spcPts val="260"/>
              </a:spcBef>
              <a:buChar char="■"/>
              <a:tabLst>
                <a:tab pos="1276985" algn="l"/>
                <a:tab pos="1277620" algn="l"/>
              </a:tabLst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VSCode</a:t>
            </a:r>
            <a:r>
              <a:rPr sz="15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585858"/>
                </a:solidFill>
                <a:latin typeface="Arial MT"/>
                <a:cs typeface="Arial MT"/>
              </a:rPr>
              <a:t>very</a:t>
            </a:r>
            <a:r>
              <a:rPr sz="15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explicit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about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this</a:t>
            </a:r>
            <a:r>
              <a:rPr sz="15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terminal</a:t>
            </a:r>
            <a:r>
              <a:rPr sz="15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--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great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customization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1370" y="3888866"/>
            <a:ext cx="8541385" cy="772160"/>
            <a:chOff x="301370" y="3888866"/>
            <a:chExt cx="8541385" cy="772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5" y="3898391"/>
              <a:ext cx="8522207" cy="5842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6133" y="3893629"/>
              <a:ext cx="8531860" cy="762635"/>
            </a:xfrm>
            <a:custGeom>
              <a:avLst/>
              <a:gdLst/>
              <a:ahLst/>
              <a:cxnLst/>
              <a:rect l="l" t="t" r="r" b="b"/>
              <a:pathLst>
                <a:path w="8531860" h="762635">
                  <a:moveTo>
                    <a:pt x="0" y="0"/>
                  </a:moveTo>
                  <a:lnTo>
                    <a:pt x="8531733" y="0"/>
                  </a:lnTo>
                  <a:lnTo>
                    <a:pt x="8531733" y="762380"/>
                  </a:lnTo>
                  <a:lnTo>
                    <a:pt x="0" y="76238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3906BA1-C9E6-44BF-935C-693529B18F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336" y="1170741"/>
            <a:ext cx="7497445" cy="21291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660"/>
              </a:spcBef>
              <a:buClr>
                <a:srgbClr val="585858"/>
              </a:buClr>
              <a:buFont typeface="Arial MT"/>
              <a:buChar char="●"/>
              <a:tabLst>
                <a:tab pos="411480" algn="l"/>
                <a:tab pos="412115" algn="l"/>
              </a:tabLst>
            </a:pP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27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585858"/>
                </a:solidFill>
                <a:latin typeface="Arial MT"/>
                <a:cs typeface="Arial MT"/>
              </a:rPr>
              <a:t>each</a:t>
            </a:r>
            <a:r>
              <a:rPr sz="27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in {Build</a:t>
            </a:r>
            <a:r>
              <a:rPr sz="27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systems,</a:t>
            </a:r>
            <a:r>
              <a:rPr sz="27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IDE,</a:t>
            </a:r>
            <a:r>
              <a:rPr sz="2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libraries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27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CI}:</a:t>
            </a:r>
            <a:endParaRPr sz="27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70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2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it?</a:t>
            </a:r>
            <a:endParaRPr sz="23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34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happens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under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2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hood?</a:t>
            </a:r>
            <a:endParaRPr sz="23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05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are </a:t>
            </a:r>
            <a:r>
              <a:rPr sz="2300" spc="10" dirty="0">
                <a:solidFill>
                  <a:srgbClr val="585858"/>
                </a:solidFill>
                <a:latin typeface="Arial MT"/>
                <a:cs typeface="Arial MT"/>
              </a:rPr>
              <a:t>some</a:t>
            </a:r>
            <a:r>
              <a:rPr sz="23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practical 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ways</a:t>
            </a:r>
            <a:r>
              <a:rPr sz="2300" spc="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it?</a:t>
            </a:r>
            <a:endParaRPr sz="2300">
              <a:latin typeface="Arial MT"/>
              <a:cs typeface="Arial MT"/>
            </a:endParaRPr>
          </a:p>
          <a:p>
            <a:pPr marL="411480" indent="-375285">
              <a:lnSpc>
                <a:spcPct val="100000"/>
              </a:lnSpc>
              <a:spcBef>
                <a:spcPts val="409"/>
              </a:spcBef>
              <a:buChar char="●"/>
              <a:tabLst>
                <a:tab pos="411480" algn="l"/>
                <a:tab pos="4121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1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2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next?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62750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Abstraction, Reuse,</a:t>
            </a:r>
            <a:r>
              <a:rPr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Programming</a:t>
            </a:r>
            <a:r>
              <a:rPr spc="-20" dirty="0"/>
              <a:t> </a:t>
            </a:r>
            <a:r>
              <a:rPr spc="-5" dirty="0"/>
              <a:t>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6F208-9DCA-4945-A8B3-6ABFCA48C5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63798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Quick</a:t>
            </a:r>
            <a:r>
              <a:rPr dirty="0"/>
              <a:t> </a:t>
            </a:r>
            <a:r>
              <a:rPr spc="-10" dirty="0"/>
              <a:t>overview</a:t>
            </a:r>
            <a:r>
              <a:rPr spc="4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10" dirty="0"/>
              <a:t>today’s</a:t>
            </a:r>
            <a:r>
              <a:rPr spc="25" dirty="0"/>
              <a:t> </a:t>
            </a:r>
            <a:r>
              <a:rPr spc="-5" dirty="0"/>
              <a:t>toolchain:</a:t>
            </a:r>
            <a:r>
              <a:rPr spc="-20" dirty="0"/>
              <a:t> </a:t>
            </a:r>
            <a:r>
              <a:rPr spc="-5" dirty="0"/>
              <a:t>Libraries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424" y="1064803"/>
            <a:ext cx="7209155" cy="2002789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Reusable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packages</a:t>
            </a:r>
            <a:r>
              <a:rPr sz="22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code.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Publicly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hosted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various</a:t>
            </a:r>
            <a:r>
              <a:rPr sz="22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i="1" spc="-5" dirty="0">
                <a:solidFill>
                  <a:srgbClr val="585858"/>
                </a:solidFill>
                <a:latin typeface="Arial"/>
                <a:cs typeface="Arial"/>
              </a:rPr>
              <a:t>package</a:t>
            </a:r>
            <a:r>
              <a:rPr sz="2200" i="1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585858"/>
                </a:solidFill>
                <a:latin typeface="Arial"/>
                <a:cs typeface="Arial"/>
              </a:rPr>
              <a:t>managers</a:t>
            </a:r>
            <a:endParaRPr sz="2200">
              <a:latin typeface="Arial"/>
              <a:cs typeface="Arial"/>
            </a:endParaRPr>
          </a:p>
          <a:p>
            <a:pPr marL="469900" indent="-341630">
              <a:lnSpc>
                <a:spcPct val="100000"/>
              </a:lnSpc>
              <a:spcBef>
                <a:spcPts val="37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Often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tied,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but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not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inextricably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linked,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tools,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languages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34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Maven/Gradle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Java,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NPM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JS/TS,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Nuget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C#,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...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31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Cross-language</a:t>
            </a:r>
            <a:r>
              <a:rPr sz="18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package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registries,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e.g.,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GitHub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Packages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22854" y="3190494"/>
            <a:ext cx="5476240" cy="1964055"/>
            <a:chOff x="3022854" y="3190494"/>
            <a:chExt cx="5476240" cy="19640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1904" y="3209544"/>
              <a:ext cx="5437631" cy="19354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32379" y="3200019"/>
              <a:ext cx="5457190" cy="1945005"/>
            </a:xfrm>
            <a:custGeom>
              <a:avLst/>
              <a:gdLst/>
              <a:ahLst/>
              <a:cxnLst/>
              <a:rect l="l" t="t" r="r" b="b"/>
              <a:pathLst>
                <a:path w="5457190" h="1945004">
                  <a:moveTo>
                    <a:pt x="0" y="0"/>
                  </a:moveTo>
                  <a:lnTo>
                    <a:pt x="5456682" y="0"/>
                  </a:lnTo>
                  <a:lnTo>
                    <a:pt x="5456682" y="1945005"/>
                  </a:lnTo>
                </a:path>
                <a:path w="5457190" h="1945004">
                  <a:moveTo>
                    <a:pt x="0" y="1945005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E80198-8360-423C-B9CD-EB3A4D23C9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8151" y="4492752"/>
            <a:ext cx="3264535" cy="573405"/>
          </a:xfrm>
          <a:custGeom>
            <a:avLst/>
            <a:gdLst/>
            <a:ahLst/>
            <a:cxnLst/>
            <a:rect l="l" t="t" r="r" b="b"/>
            <a:pathLst>
              <a:path w="3264535" h="573404">
                <a:moveTo>
                  <a:pt x="3264408" y="0"/>
                </a:moveTo>
                <a:lnTo>
                  <a:pt x="0" y="0"/>
                </a:lnTo>
                <a:lnTo>
                  <a:pt x="0" y="573024"/>
                </a:lnTo>
                <a:lnTo>
                  <a:pt x="3264408" y="573024"/>
                </a:lnTo>
                <a:lnTo>
                  <a:pt x="32644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6150" y="4561405"/>
            <a:ext cx="7823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Ja</a:t>
            </a:r>
            <a:r>
              <a:rPr spc="-30" dirty="0"/>
              <a:t>v</a:t>
            </a:r>
            <a:r>
              <a:rPr spc="-5" dirty="0"/>
              <a:t>a: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52400" y="152400"/>
            <a:ext cx="8842375" cy="4993005"/>
            <a:chOff x="152400" y="152400"/>
            <a:chExt cx="8842375" cy="4993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2072" y="4492752"/>
              <a:ext cx="2264663" cy="5730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52400"/>
              <a:ext cx="8842247" cy="49926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7427" y="3656076"/>
              <a:ext cx="1957070" cy="497205"/>
            </a:xfrm>
            <a:custGeom>
              <a:avLst/>
              <a:gdLst/>
              <a:ahLst/>
              <a:cxnLst/>
              <a:rect l="l" t="t" r="r" b="b"/>
              <a:pathLst>
                <a:path w="1957070" h="497204">
                  <a:moveTo>
                    <a:pt x="0" y="0"/>
                  </a:moveTo>
                  <a:lnTo>
                    <a:pt x="1956816" y="0"/>
                  </a:lnTo>
                  <a:lnTo>
                    <a:pt x="1956816" y="496824"/>
                  </a:lnTo>
                  <a:lnTo>
                    <a:pt x="0" y="49682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CA4A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A92A185-3A6E-4CE7-907F-57A5B2694A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57911"/>
            <a:ext cx="7741919" cy="48402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BBB67-D843-450A-81E4-7C82E306D2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49242"/>
            <a:ext cx="9135110" cy="1296035"/>
            <a:chOff x="0" y="3849242"/>
            <a:chExt cx="9135110" cy="1296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0655" y="3858767"/>
              <a:ext cx="4724400" cy="12374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95893" y="3854005"/>
              <a:ext cx="4733925" cy="1247140"/>
            </a:xfrm>
            <a:custGeom>
              <a:avLst/>
              <a:gdLst/>
              <a:ahLst/>
              <a:cxnLst/>
              <a:rect l="l" t="t" r="r" b="b"/>
              <a:pathLst>
                <a:path w="4733925" h="1247139">
                  <a:moveTo>
                    <a:pt x="0" y="0"/>
                  </a:moveTo>
                  <a:lnTo>
                    <a:pt x="4733925" y="0"/>
                  </a:lnTo>
                  <a:lnTo>
                    <a:pt x="4733925" y="1247012"/>
                  </a:lnTo>
                  <a:lnTo>
                    <a:pt x="0" y="124701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63798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Quick</a:t>
            </a:r>
            <a:r>
              <a:rPr dirty="0"/>
              <a:t> </a:t>
            </a:r>
            <a:r>
              <a:rPr spc="-10" dirty="0"/>
              <a:t>overview</a:t>
            </a:r>
            <a:r>
              <a:rPr spc="4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10" dirty="0"/>
              <a:t>today’s</a:t>
            </a:r>
            <a:r>
              <a:rPr spc="25" dirty="0"/>
              <a:t> </a:t>
            </a:r>
            <a:r>
              <a:rPr spc="-5" dirty="0"/>
              <a:t>toolchain:</a:t>
            </a:r>
            <a:r>
              <a:rPr spc="-20" dirty="0"/>
              <a:t> </a:t>
            </a:r>
            <a:r>
              <a:rPr spc="-5" dirty="0"/>
              <a:t>Libraries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6248" y="1189105"/>
            <a:ext cx="7718425" cy="214503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Myriad.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Publicly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hosted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various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585858"/>
                </a:solidFill>
                <a:latin typeface="Arial"/>
                <a:cs typeface="Arial"/>
              </a:rPr>
              <a:t>managers</a:t>
            </a:r>
            <a:endParaRPr sz="1800">
              <a:latin typeface="Arial"/>
              <a:cs typeface="Arial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Often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tied,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but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not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inextricably</a:t>
            </a:r>
            <a:r>
              <a:rPr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linked,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tools,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languages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Maven,</a:t>
            </a:r>
            <a:r>
              <a:rPr sz="14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Gradle,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NPM,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Nuget,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Docker,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Cross-language</a:t>
            </a:r>
            <a:r>
              <a:rPr sz="1400" spc="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package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registries,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e.g.,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GitHub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Packages</a:t>
            </a:r>
            <a:endParaRPr sz="1400">
              <a:latin typeface="Arial MT"/>
              <a:cs typeface="Arial MT"/>
            </a:endParaRPr>
          </a:p>
          <a:p>
            <a:pPr marL="353695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Releases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generally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fast-paced</a:t>
            </a:r>
            <a:r>
              <a:rPr sz="18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frigid</a:t>
            </a:r>
            <a:endParaRPr sz="18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Almost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volunteer-based,</a:t>
            </a:r>
            <a:r>
              <a:rPr sz="1400" spc="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so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support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waivers,</a:t>
            </a:r>
            <a:r>
              <a:rPr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does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documentation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quality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Often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open-source,</a:t>
            </a:r>
            <a:r>
              <a:rPr sz="1400" spc="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so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check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out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status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&amp;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details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GitHub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Beware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vulnerabilities</a:t>
            </a:r>
            <a:r>
              <a:rPr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bugs,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esp.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minor-releases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nightly’s,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old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packages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D22F91-1D83-4F75-B5B1-F1C4D4CF78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63798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Quick</a:t>
            </a:r>
            <a:r>
              <a:rPr dirty="0"/>
              <a:t> </a:t>
            </a:r>
            <a:r>
              <a:rPr spc="-10" dirty="0"/>
              <a:t>overview</a:t>
            </a:r>
            <a:r>
              <a:rPr spc="4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10" dirty="0"/>
              <a:t>today’s</a:t>
            </a:r>
            <a:r>
              <a:rPr spc="25" dirty="0"/>
              <a:t> </a:t>
            </a:r>
            <a:r>
              <a:rPr spc="-5" dirty="0"/>
              <a:t>toolchain:</a:t>
            </a:r>
            <a:r>
              <a:rPr spc="-20" dirty="0"/>
              <a:t> </a:t>
            </a:r>
            <a:r>
              <a:rPr spc="-5" dirty="0"/>
              <a:t>Libraries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48" y="1189105"/>
            <a:ext cx="7720965" cy="207518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Case-Study:</a:t>
            </a:r>
            <a:endParaRPr sz="1800">
              <a:latin typeface="Arial MT"/>
              <a:cs typeface="Arial MT"/>
            </a:endParaRPr>
          </a:p>
          <a:p>
            <a:pPr marL="316865" marR="1331595" lvl="1" indent="-316865" algn="r">
              <a:lnSpc>
                <a:spcPct val="100000"/>
              </a:lnSpc>
              <a:spcBef>
                <a:spcPts val="305"/>
              </a:spcBef>
              <a:buChar char="○"/>
              <a:tabLst>
                <a:tab pos="316865" algn="l"/>
                <a:tab pos="3175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‘pac-resolver’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(3M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weekly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downloads)</a:t>
            </a:r>
            <a:r>
              <a:rPr sz="1400" spc="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has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major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security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vulnerability</a:t>
            </a:r>
            <a:endParaRPr sz="1400">
              <a:latin typeface="Arial MT"/>
              <a:cs typeface="Arial MT"/>
            </a:endParaRPr>
          </a:p>
          <a:p>
            <a:pPr marL="316865" marR="1303655" lvl="2" indent="-316865" algn="r">
              <a:lnSpc>
                <a:spcPct val="100000"/>
              </a:lnSpc>
              <a:spcBef>
                <a:spcPts val="240"/>
              </a:spcBef>
              <a:buChar char="■"/>
              <a:tabLst>
                <a:tab pos="316865" algn="l"/>
                <a:tab pos="3175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Uses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‘degenerator’</a:t>
            </a:r>
            <a:r>
              <a:rPr sz="1400" spc="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(same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author),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which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misuses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Node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module</a:t>
            </a:r>
            <a:endParaRPr sz="140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65"/>
              </a:spcBef>
              <a:buClr>
                <a:srgbClr val="585858"/>
              </a:buClr>
              <a:buChar char="■"/>
              <a:tabLst>
                <a:tab pos="1268095" algn="l"/>
                <a:tab pos="1268730" algn="l"/>
              </a:tabLst>
            </a:pP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“The vm</a:t>
            </a:r>
            <a:r>
              <a:rPr sz="1400" u="sng" spc="1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module</a:t>
            </a:r>
            <a:r>
              <a:rPr sz="1400" u="sng" spc="2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is</a:t>
            </a:r>
            <a:r>
              <a:rPr sz="1400" u="sng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not</a:t>
            </a:r>
            <a:r>
              <a:rPr sz="1400" u="sng" spc="2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a</a:t>
            </a:r>
            <a:r>
              <a:rPr sz="1400" u="sng" spc="2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security</a:t>
            </a:r>
            <a:r>
              <a:rPr sz="1400" u="sng" spc="2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mechanism.</a:t>
            </a:r>
            <a:r>
              <a:rPr sz="1400" u="sng" spc="2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Do</a:t>
            </a:r>
            <a:r>
              <a:rPr sz="1400" u="sng" spc="2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not</a:t>
            </a:r>
            <a:r>
              <a:rPr sz="14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use</a:t>
            </a:r>
            <a:r>
              <a:rPr sz="1400" u="sng" spc="1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it</a:t>
            </a:r>
            <a:r>
              <a:rPr sz="1400" u="sng" spc="2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to </a:t>
            </a:r>
            <a:r>
              <a:rPr sz="1400" u="sng" spc="-1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run</a:t>
            </a:r>
            <a:r>
              <a:rPr sz="1400" u="sng" spc="1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untrusted</a:t>
            </a:r>
            <a:r>
              <a:rPr sz="1400" u="sng" spc="7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code.”</a:t>
            </a:r>
            <a:endParaRPr sz="140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40"/>
              </a:spcBef>
              <a:buChar char="■"/>
              <a:tabLst>
                <a:tab pos="1268095" algn="l"/>
                <a:tab pos="12687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(a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mistake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that’s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been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made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before: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people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rarely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read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disclaimers)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‘pac-proxy-agent’</a:t>
            </a:r>
            <a:r>
              <a:rPr sz="1400" spc="1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400" b="1" u="heavy" spc="-15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2M</a:t>
            </a:r>
            <a:r>
              <a:rPr sz="1400" b="1" u="heavy" spc="20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 </a:t>
            </a:r>
            <a:r>
              <a:rPr sz="1400" b="1" u="heavy" spc="-15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weekly</a:t>
            </a:r>
            <a:r>
              <a:rPr sz="1400" b="1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downloads,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same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author)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uses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above</a:t>
            </a:r>
            <a:endParaRPr sz="140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40"/>
              </a:spcBef>
              <a:buChar char="■"/>
              <a:tabLst>
                <a:tab pos="1268095" algn="l"/>
                <a:tab pos="1268730" algn="l"/>
              </a:tabLst>
            </a:pP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widely</a:t>
            </a:r>
            <a:r>
              <a:rPr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popular,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main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reason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people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‘degenerator’</a:t>
            </a:r>
            <a:endParaRPr sz="140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65"/>
              </a:spcBef>
              <a:buChar char="■"/>
              <a:tabLst>
                <a:tab pos="1268095" algn="l"/>
                <a:tab pos="1268730" algn="l"/>
              </a:tabLst>
            </a:pP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Most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people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using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this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package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have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never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heard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 latter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-- many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never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will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2128" y="3849242"/>
            <a:ext cx="6672580" cy="1296035"/>
            <a:chOff x="262128" y="3849242"/>
            <a:chExt cx="6672580" cy="12960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656" y="3858767"/>
              <a:ext cx="4724400" cy="12374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95893" y="3854005"/>
              <a:ext cx="4733925" cy="1247140"/>
            </a:xfrm>
            <a:custGeom>
              <a:avLst/>
              <a:gdLst/>
              <a:ahLst/>
              <a:cxnLst/>
              <a:rect l="l" t="t" r="r" b="b"/>
              <a:pathLst>
                <a:path w="4733925" h="1247139">
                  <a:moveTo>
                    <a:pt x="0" y="0"/>
                  </a:moveTo>
                  <a:lnTo>
                    <a:pt x="4733925" y="0"/>
                  </a:lnTo>
                  <a:lnTo>
                    <a:pt x="4733925" y="1247012"/>
                  </a:lnTo>
                  <a:lnTo>
                    <a:pt x="0" y="124701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28" y="3852671"/>
              <a:ext cx="4261103" cy="1292352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5C0D87-2C30-413F-A0DE-F3F0DF063F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12795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log4shell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053965"/>
            <a:chOff x="0" y="0"/>
            <a:chExt cx="9144000" cy="5053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425695" cy="50535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7167" y="1167383"/>
              <a:ext cx="6656831" cy="2627375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E4652E-5C70-4D9E-A035-2E75733457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7153376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mn-MN" dirty="0"/>
              <a:t>Автоматжуулалт нь хийсвэрлэл шаарддаг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90424" y="1240344"/>
            <a:ext cx="8093709" cy="2682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mn-MN" spc="35" dirty="0">
                <a:solidFill>
                  <a:srgbClr val="585858"/>
                </a:solidFill>
                <a:latin typeface="Arial MT"/>
                <a:cs typeface="Arial MT"/>
              </a:rPr>
              <a:t>Бид хийсвэрлэлийн харагдаж буй түвшнийг хэвийн гэж үздэг</a:t>
            </a:r>
            <a:endParaRPr lang="en-US" sz="1800" dirty="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1510"/>
              </a:spcBef>
              <a:buChar char="●"/>
              <a:tabLst>
                <a:tab pos="469265" algn="l"/>
                <a:tab pos="469900" algn="l"/>
              </a:tabLst>
            </a:pPr>
            <a:r>
              <a:rPr lang="mn-MN" spc="-5" dirty="0">
                <a:solidFill>
                  <a:srgbClr val="585858"/>
                </a:solidFill>
                <a:latin typeface="Arial MT"/>
                <a:cs typeface="Arial MT"/>
              </a:rPr>
              <a:t>Зөвхөн юм угаадаг бол ингэж үзэж болно</a:t>
            </a: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lang="mn-MN" sz="1400" spc="-10" dirty="0">
                <a:solidFill>
                  <a:srgbClr val="585858"/>
                </a:solidFill>
                <a:latin typeface="Arial MT"/>
                <a:cs typeface="Arial MT"/>
              </a:rPr>
              <a:t>Цахилгаан хэрэгслийн засварчны хувьд бол тийм биш</a:t>
            </a:r>
            <a:endParaRPr sz="1400" dirty="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926465" algn="l"/>
                <a:tab pos="927100" algn="l"/>
              </a:tabLst>
            </a:pPr>
            <a:r>
              <a:rPr lang="mn-MN" sz="1400" spc="-10" dirty="0">
                <a:solidFill>
                  <a:srgbClr val="585858"/>
                </a:solidFill>
                <a:latin typeface="Arial MT"/>
                <a:cs typeface="Arial MT"/>
              </a:rPr>
              <a:t>Эвдэрсэн угаалгын машиныг хэрхэн шалгах вэ?</a:t>
            </a:r>
            <a:endParaRPr lang="en-US" sz="1400" spc="-10" dirty="0">
              <a:solidFill>
                <a:srgbClr val="585858"/>
              </a:solidFill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lang="mn-MN" dirty="0">
                <a:solidFill>
                  <a:srgbClr val="585858"/>
                </a:solidFill>
                <a:latin typeface="Arial MT"/>
                <a:cs typeface="Arial MT"/>
              </a:rPr>
              <a:t>Бас удаан хөгждөг</a:t>
            </a:r>
            <a:endParaRPr lang="en-US" dirty="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lang="mn-MN" sz="1400" spc="-10" dirty="0">
                <a:solidFill>
                  <a:srgbClr val="585858"/>
                </a:solidFill>
                <a:latin typeface="Arial MT"/>
                <a:cs typeface="Arial MT"/>
              </a:rPr>
              <a:t>Жнь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lang="mn-MN" sz="1400" spc="-10" dirty="0">
                <a:solidFill>
                  <a:srgbClr val="585858"/>
                </a:solidFill>
                <a:latin typeface="Arial MT"/>
                <a:cs typeface="Arial MT"/>
              </a:rPr>
              <a:t> нэмэлт найрлагатай угаалгын нунтаг руу шилжих</a:t>
            </a:r>
            <a:endParaRPr sz="1400" dirty="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lang="mn-MN" dirty="0">
                <a:solidFill>
                  <a:srgbClr val="585858"/>
                </a:solidFill>
                <a:latin typeface="Arial MT"/>
                <a:cs typeface="Arial MT"/>
              </a:rPr>
              <a:t>Хийсвэрлэл нь инженерийн ажлыг хялбарчилж, инженерүүдэд хатуу хэсгүүдэд анхаарлаа төвлөрүүлэх боломжийг олгодог. </a:t>
            </a: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lang="mn-MN" sz="1400" spc="-10" dirty="0">
                <a:solidFill>
                  <a:srgbClr val="585858"/>
                </a:solidFill>
                <a:latin typeface="Arial MT"/>
                <a:cs typeface="Arial MT"/>
              </a:rPr>
              <a:t>Гэхдээ, чадварлаг инженерүүд хийсвэрлэлийн дор юу байдгийг сайн мэддэг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DF9B0-D1EF-4A37-B844-6302DD3D07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7994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Hood:</a:t>
            </a:r>
            <a:r>
              <a:rPr spc="5" dirty="0"/>
              <a:t> </a:t>
            </a:r>
            <a:r>
              <a:rPr spc="-5" dirty="0"/>
              <a:t>Libraries</a:t>
            </a:r>
            <a:r>
              <a:rPr spc="-25" dirty="0"/>
              <a:t> </a:t>
            </a:r>
            <a:r>
              <a:rPr spc="-5" dirty="0"/>
              <a:t>&amp;</a:t>
            </a:r>
            <a:r>
              <a:rPr spc="15" dirty="0"/>
              <a:t> </a:t>
            </a:r>
            <a:r>
              <a:rPr spc="-5" dirty="0"/>
              <a:t>Frameworks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424" y="1200720"/>
            <a:ext cx="5939155" cy="11525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Packages</a:t>
            </a:r>
            <a:r>
              <a:rPr sz="18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either: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Libraries:</a:t>
            </a:r>
            <a:endParaRPr sz="18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set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classes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methods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provide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reusable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functionality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Typically:</a:t>
            </a:r>
            <a:r>
              <a:rPr sz="1400" spc="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programmer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calls,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library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data,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that’s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it.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2395B-BC09-49EC-B8E4-5959A26FC2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7994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Hood:</a:t>
            </a:r>
            <a:r>
              <a:rPr spc="5" dirty="0"/>
              <a:t> </a:t>
            </a:r>
            <a:r>
              <a:rPr spc="-5" dirty="0"/>
              <a:t>Libraries</a:t>
            </a:r>
            <a:r>
              <a:rPr spc="-25" dirty="0"/>
              <a:t> </a:t>
            </a:r>
            <a:r>
              <a:rPr spc="-5" dirty="0"/>
              <a:t>&amp;</a:t>
            </a:r>
            <a:r>
              <a:rPr spc="15" dirty="0"/>
              <a:t> </a:t>
            </a:r>
            <a:r>
              <a:rPr spc="-5" dirty="0"/>
              <a:t>Frameworks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409"/>
              </a:spcBef>
            </a:pPr>
            <a:r>
              <a:rPr dirty="0"/>
              <a:t>Packages</a:t>
            </a:r>
            <a:r>
              <a:rPr spc="-70" dirty="0"/>
              <a:t> </a:t>
            </a:r>
            <a:r>
              <a:rPr spc="5" dirty="0"/>
              <a:t>can</a:t>
            </a:r>
            <a:r>
              <a:rPr spc="-25" dirty="0"/>
              <a:t> </a:t>
            </a:r>
            <a:r>
              <a:rPr dirty="0"/>
              <a:t>be</a:t>
            </a:r>
            <a:r>
              <a:rPr spc="-25" dirty="0"/>
              <a:t> </a:t>
            </a:r>
            <a:r>
              <a:rPr dirty="0"/>
              <a:t>either:</a:t>
            </a:r>
          </a:p>
          <a:p>
            <a:pPr marL="600710" indent="-341630">
              <a:lnSpc>
                <a:spcPct val="100000"/>
              </a:lnSpc>
              <a:spcBef>
                <a:spcPts val="315"/>
              </a:spcBef>
              <a:buChar char="●"/>
              <a:tabLst>
                <a:tab pos="600710" algn="l"/>
                <a:tab pos="601345" algn="l"/>
              </a:tabLst>
            </a:pPr>
            <a:r>
              <a:rPr dirty="0"/>
              <a:t>Libraries:</a:t>
            </a:r>
          </a:p>
          <a:p>
            <a:pPr marL="1057910" lvl="1" indent="-317500">
              <a:lnSpc>
                <a:spcPct val="100000"/>
              </a:lnSpc>
              <a:spcBef>
                <a:spcPts val="300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set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classes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methods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provide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reusable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functionality</a:t>
            </a:r>
            <a:endParaRPr sz="1400">
              <a:latin typeface="Arial MT"/>
              <a:cs typeface="Arial MT"/>
            </a:endParaRPr>
          </a:p>
          <a:p>
            <a:pPr marL="105791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Typically:</a:t>
            </a:r>
            <a:r>
              <a:rPr sz="1400" spc="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programmer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calls,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library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data,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that’s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it.</a:t>
            </a:r>
            <a:endParaRPr sz="1400">
              <a:latin typeface="Arial MT"/>
              <a:cs typeface="Arial MT"/>
            </a:endParaRPr>
          </a:p>
          <a:p>
            <a:pPr marL="600710" indent="-341630">
              <a:lnSpc>
                <a:spcPct val="100000"/>
              </a:lnSpc>
              <a:spcBef>
                <a:spcPts val="275"/>
              </a:spcBef>
              <a:buChar char="●"/>
              <a:tabLst>
                <a:tab pos="600710" algn="l"/>
                <a:tab pos="601345" algn="l"/>
              </a:tabLst>
            </a:pPr>
            <a:r>
              <a:rPr dirty="0"/>
              <a:t>Frameworks:</a:t>
            </a:r>
          </a:p>
          <a:p>
            <a:pPr marL="1057910" lvl="1" indent="-317500">
              <a:lnSpc>
                <a:spcPct val="100000"/>
              </a:lnSpc>
              <a:spcBef>
                <a:spcPts val="300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Reusable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skeleton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customized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into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application</a:t>
            </a:r>
            <a:endParaRPr sz="1400">
              <a:latin typeface="Arial MT"/>
              <a:cs typeface="Arial MT"/>
            </a:endParaRPr>
          </a:p>
          <a:p>
            <a:pPr marL="105791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Framework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calls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back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into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client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  <a:p>
            <a:pPr marL="1515110" lvl="2" indent="-317500">
              <a:lnSpc>
                <a:spcPct val="100000"/>
              </a:lnSpc>
              <a:spcBef>
                <a:spcPts val="265"/>
              </a:spcBef>
              <a:buChar char="■"/>
              <a:tabLst>
                <a:tab pos="1515110" algn="l"/>
                <a:tab pos="151574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Hollywood</a:t>
            </a:r>
            <a:r>
              <a:rPr sz="1400" spc="1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principle: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“Don’t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call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us.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We’ll</a:t>
            </a:r>
            <a:r>
              <a:rPr sz="14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call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you.”</a:t>
            </a:r>
            <a:endParaRPr sz="1400">
              <a:latin typeface="Arial MT"/>
              <a:cs typeface="Arial MT"/>
            </a:endParaRPr>
          </a:p>
          <a:p>
            <a:pPr marL="105791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E.g.,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GUI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development: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declare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your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UI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elements,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how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they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drawn;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framework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invokes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them</a:t>
            </a:r>
            <a:endParaRPr sz="1400">
              <a:latin typeface="Arial MT"/>
              <a:cs typeface="Arial MT"/>
            </a:endParaRPr>
          </a:p>
          <a:p>
            <a:pPr marL="105791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Principle:</a:t>
            </a:r>
            <a:r>
              <a:rPr sz="1400" spc="25" dirty="0">
                <a:solidFill>
                  <a:srgbClr val="0096A7"/>
                </a:solidFill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inversion</a:t>
            </a:r>
            <a:r>
              <a:rPr sz="1400" u="sng" spc="2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of</a:t>
            </a:r>
            <a:r>
              <a:rPr sz="1400" u="sng" spc="-1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control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758CA-38FB-41B8-B02C-9F4AD533B7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7994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Hood:</a:t>
            </a:r>
            <a:r>
              <a:rPr spc="5" dirty="0"/>
              <a:t> </a:t>
            </a:r>
            <a:r>
              <a:rPr spc="-5" dirty="0"/>
              <a:t>Libraries</a:t>
            </a:r>
            <a:r>
              <a:rPr spc="-25" dirty="0"/>
              <a:t> </a:t>
            </a:r>
            <a:r>
              <a:rPr spc="-5" dirty="0"/>
              <a:t>&amp;</a:t>
            </a:r>
            <a:r>
              <a:rPr spc="15" dirty="0"/>
              <a:t> </a:t>
            </a:r>
            <a:r>
              <a:rPr spc="-5" dirty="0"/>
              <a:t>Frameworks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409"/>
              </a:spcBef>
            </a:pPr>
            <a:r>
              <a:rPr dirty="0"/>
              <a:t>Packages</a:t>
            </a:r>
            <a:r>
              <a:rPr spc="-70" dirty="0"/>
              <a:t> </a:t>
            </a:r>
            <a:r>
              <a:rPr spc="5" dirty="0"/>
              <a:t>can</a:t>
            </a:r>
            <a:r>
              <a:rPr spc="-25" dirty="0"/>
              <a:t> </a:t>
            </a:r>
            <a:r>
              <a:rPr dirty="0"/>
              <a:t>be</a:t>
            </a:r>
            <a:r>
              <a:rPr spc="-25" dirty="0"/>
              <a:t> </a:t>
            </a:r>
            <a:r>
              <a:rPr dirty="0"/>
              <a:t>either:</a:t>
            </a:r>
          </a:p>
          <a:p>
            <a:pPr marL="600710" indent="-341630">
              <a:lnSpc>
                <a:spcPct val="100000"/>
              </a:lnSpc>
              <a:spcBef>
                <a:spcPts val="315"/>
              </a:spcBef>
              <a:buChar char="●"/>
              <a:tabLst>
                <a:tab pos="600710" algn="l"/>
                <a:tab pos="601345" algn="l"/>
              </a:tabLst>
            </a:pPr>
            <a:r>
              <a:rPr dirty="0"/>
              <a:t>Libraries:</a:t>
            </a:r>
          </a:p>
          <a:p>
            <a:pPr marL="1057910" lvl="1" indent="-317500">
              <a:lnSpc>
                <a:spcPct val="100000"/>
              </a:lnSpc>
              <a:spcBef>
                <a:spcPts val="300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set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classes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methods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provide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reusable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functionality</a:t>
            </a:r>
            <a:endParaRPr sz="1400">
              <a:latin typeface="Arial MT"/>
              <a:cs typeface="Arial MT"/>
            </a:endParaRPr>
          </a:p>
          <a:p>
            <a:pPr marL="105791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Typically:</a:t>
            </a:r>
            <a:r>
              <a:rPr sz="1400" spc="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programmer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calls,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library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data,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that’s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it.</a:t>
            </a:r>
            <a:endParaRPr sz="1400">
              <a:latin typeface="Arial MT"/>
              <a:cs typeface="Arial MT"/>
            </a:endParaRPr>
          </a:p>
          <a:p>
            <a:pPr marL="600710" indent="-341630">
              <a:lnSpc>
                <a:spcPct val="100000"/>
              </a:lnSpc>
              <a:spcBef>
                <a:spcPts val="275"/>
              </a:spcBef>
              <a:buChar char="●"/>
              <a:tabLst>
                <a:tab pos="600710" algn="l"/>
                <a:tab pos="601345" algn="l"/>
              </a:tabLst>
            </a:pPr>
            <a:r>
              <a:rPr dirty="0"/>
              <a:t>Frameworks:</a:t>
            </a:r>
          </a:p>
          <a:p>
            <a:pPr marL="1057910" lvl="1" indent="-317500">
              <a:lnSpc>
                <a:spcPct val="100000"/>
              </a:lnSpc>
              <a:spcBef>
                <a:spcPts val="300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Reusable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skeleton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customized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into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application</a:t>
            </a:r>
            <a:endParaRPr sz="1400">
              <a:latin typeface="Arial MT"/>
              <a:cs typeface="Arial MT"/>
            </a:endParaRPr>
          </a:p>
          <a:p>
            <a:pPr marL="105791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Framework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calls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back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into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client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  <a:p>
            <a:pPr marL="1515110" lvl="2" indent="-317500">
              <a:lnSpc>
                <a:spcPct val="100000"/>
              </a:lnSpc>
              <a:spcBef>
                <a:spcPts val="265"/>
              </a:spcBef>
              <a:buChar char="■"/>
              <a:tabLst>
                <a:tab pos="1515110" algn="l"/>
                <a:tab pos="151574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Hollywood</a:t>
            </a:r>
            <a:r>
              <a:rPr sz="1400" spc="1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principle: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“Don’t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call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us.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We’ll</a:t>
            </a:r>
            <a:r>
              <a:rPr sz="14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call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you.”</a:t>
            </a:r>
            <a:endParaRPr sz="1400">
              <a:latin typeface="Arial MT"/>
              <a:cs typeface="Arial MT"/>
            </a:endParaRPr>
          </a:p>
          <a:p>
            <a:pPr marL="105791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E.g.,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GUI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development: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declare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your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UI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elements,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how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they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drawn;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framework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invokes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them</a:t>
            </a:r>
            <a:endParaRPr sz="1400">
              <a:latin typeface="Arial MT"/>
              <a:cs typeface="Arial MT"/>
            </a:endParaRPr>
          </a:p>
          <a:p>
            <a:pPr marL="105791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Principle:</a:t>
            </a:r>
            <a:r>
              <a:rPr sz="1400" spc="25" dirty="0">
                <a:solidFill>
                  <a:srgbClr val="0096A7"/>
                </a:solidFill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inversion</a:t>
            </a:r>
            <a:r>
              <a:rPr sz="1400" u="sng" spc="2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of</a:t>
            </a:r>
            <a:r>
              <a:rPr sz="1400" u="sng" spc="-1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control</a:t>
            </a:r>
            <a:endParaRPr sz="1400">
              <a:latin typeface="Arial MT"/>
              <a:cs typeface="Arial MT"/>
            </a:endParaRPr>
          </a:p>
          <a:p>
            <a:pPr marL="600710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600710" algn="l"/>
                <a:tab pos="601345" algn="l"/>
              </a:tabLst>
            </a:pPr>
            <a:r>
              <a:rPr spc="-10" dirty="0"/>
              <a:t>You</a:t>
            </a:r>
            <a:r>
              <a:rPr spc="10" dirty="0"/>
              <a:t> </a:t>
            </a:r>
            <a:r>
              <a:rPr dirty="0"/>
              <a:t>typically</a:t>
            </a:r>
            <a:r>
              <a:rPr spc="-35" dirty="0"/>
              <a:t> </a:t>
            </a:r>
            <a:r>
              <a:rPr spc="5" dirty="0"/>
              <a:t>use</a:t>
            </a:r>
            <a:r>
              <a:rPr spc="-35" dirty="0"/>
              <a:t> </a:t>
            </a:r>
            <a:r>
              <a:rPr dirty="0"/>
              <a:t>zero/one</a:t>
            </a:r>
            <a:r>
              <a:rPr spc="-15" dirty="0"/>
              <a:t> </a:t>
            </a:r>
            <a:r>
              <a:rPr spc="-5" dirty="0"/>
              <a:t>framework </a:t>
            </a:r>
            <a:r>
              <a:rPr dirty="0"/>
              <a:t>and</a:t>
            </a:r>
            <a:r>
              <a:rPr spc="-15" dirty="0"/>
              <a:t> </a:t>
            </a:r>
            <a:r>
              <a:rPr spc="5" dirty="0"/>
              <a:t>many</a:t>
            </a:r>
            <a:r>
              <a:rPr spc="-30" dirty="0"/>
              <a:t> </a:t>
            </a:r>
            <a:r>
              <a:rPr dirty="0"/>
              <a:t>libraries</a:t>
            </a:r>
          </a:p>
          <a:p>
            <a:pPr marL="105791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Frameworks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might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be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especially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constraining,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but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exchange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reuse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more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functionality</a:t>
            </a:r>
            <a:endParaRPr sz="1400">
              <a:latin typeface="Arial MT"/>
              <a:cs typeface="Arial MT"/>
            </a:endParaRPr>
          </a:p>
          <a:p>
            <a:pPr marL="105791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1057910" algn="l"/>
                <a:tab pos="105854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Some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tools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bit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both,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not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frameworks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quite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invert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control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943F1-F561-4019-A6D2-9AC776AB5F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111" y="2575559"/>
            <a:ext cx="6288023" cy="247802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7994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Hood:</a:t>
            </a:r>
            <a:r>
              <a:rPr dirty="0"/>
              <a:t> </a:t>
            </a:r>
            <a:r>
              <a:rPr spc="-5" dirty="0"/>
              <a:t>Libraries</a:t>
            </a:r>
            <a:r>
              <a:rPr spc="-20" dirty="0"/>
              <a:t> </a:t>
            </a:r>
            <a:r>
              <a:rPr spc="-5" dirty="0"/>
              <a:t>&amp;</a:t>
            </a:r>
            <a:r>
              <a:rPr spc="15" dirty="0"/>
              <a:t> </a:t>
            </a:r>
            <a:r>
              <a:rPr spc="-5" dirty="0"/>
              <a:t>Frameworks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0424" y="1240344"/>
            <a:ext cx="7803515" cy="123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Which</a:t>
            </a:r>
            <a:r>
              <a:rPr sz="18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kind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command-line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parsing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package?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Which</a:t>
            </a:r>
            <a:r>
              <a:rPr sz="1800" spc="-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kind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Android?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How about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tool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runs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tests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based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annotations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add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your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code?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7374" y="4956676"/>
            <a:ext cx="406400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Arial MT"/>
                <a:cs typeface="Arial MT"/>
                <a:hlinkClick r:id="rId3"/>
              </a:rPr>
              <a:t>http://tom.lokhorst.eu/2010/09/why-libraries-are-better-than-frameworks</a:t>
            </a:r>
            <a:r>
              <a:rPr sz="1000" spc="-5" dirty="0">
                <a:latin typeface="Arial MT"/>
                <a:cs typeface="Arial MT"/>
              </a:rPr>
              <a:t>`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7E5466B-557A-4FE7-9236-58D4A45F82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7994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Hood:</a:t>
            </a:r>
            <a:r>
              <a:rPr spc="5" dirty="0"/>
              <a:t> </a:t>
            </a:r>
            <a:r>
              <a:rPr spc="-5" dirty="0"/>
              <a:t>Libraries</a:t>
            </a:r>
            <a:r>
              <a:rPr spc="-25" dirty="0"/>
              <a:t> </a:t>
            </a:r>
            <a:r>
              <a:rPr spc="-5" dirty="0"/>
              <a:t>&amp;</a:t>
            </a:r>
            <a:r>
              <a:rPr spc="15" dirty="0"/>
              <a:t> </a:t>
            </a:r>
            <a:r>
              <a:rPr spc="-5" dirty="0"/>
              <a:t>Frameworks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424" y="1240344"/>
            <a:ext cx="7219950" cy="3121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Look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into: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151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Stated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Goal:</a:t>
            </a:r>
            <a:endParaRPr sz="18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simple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interface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(“get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started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one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line!”)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also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means lots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abstraction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That’s neither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good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nor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bad;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know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4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need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Docs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“advanced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cases”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always</a:t>
            </a:r>
            <a:r>
              <a:rPr sz="1400" spc="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neat</a:t>
            </a:r>
            <a:endParaRPr sz="14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Maintenance:</a:t>
            </a:r>
            <a:endParaRPr sz="18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Active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release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cycle,</a:t>
            </a:r>
            <a:r>
              <a:rPr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recent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updates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documentation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GitHub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status,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issue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tracker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(filled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unmerged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‘dependabot’</a:t>
            </a:r>
            <a:r>
              <a:rPr sz="1400" spc="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PRs?)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Lots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companies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deliberately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lag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one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minor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(or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even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major)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version</a:t>
            </a:r>
            <a:endParaRPr sz="14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Transitive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dependencies</a:t>
            </a:r>
            <a:endParaRPr sz="18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Myriad,</a:t>
            </a:r>
            <a:r>
              <a:rPr sz="1400" spc="1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beyond</a:t>
            </a:r>
            <a:r>
              <a:rPr sz="1400" spc="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inspection.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Using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OSS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corporate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environments</a:t>
            </a:r>
            <a:r>
              <a:rPr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headache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1B8D2C-33C7-4A37-BAA5-462EC51071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336" y="1170741"/>
            <a:ext cx="7364095" cy="21291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660"/>
              </a:spcBef>
              <a:buClr>
                <a:srgbClr val="585858"/>
              </a:buClr>
              <a:buFont typeface="Arial MT"/>
              <a:buChar char="●"/>
              <a:tabLst>
                <a:tab pos="411480" algn="l"/>
                <a:tab pos="412115" algn="l"/>
              </a:tabLst>
            </a:pP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27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585858"/>
                </a:solidFill>
                <a:latin typeface="Arial MT"/>
                <a:cs typeface="Arial MT"/>
              </a:rPr>
              <a:t>each</a:t>
            </a:r>
            <a:r>
              <a:rPr sz="27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2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{Build</a:t>
            </a:r>
            <a:r>
              <a:rPr sz="27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systems,</a:t>
            </a:r>
            <a:r>
              <a:rPr sz="27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IDE,</a:t>
            </a:r>
            <a:r>
              <a:rPr sz="27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libraries,</a:t>
            </a:r>
            <a:r>
              <a:rPr sz="27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b="1" spc="5" dirty="0">
                <a:solidFill>
                  <a:srgbClr val="585858"/>
                </a:solidFill>
                <a:latin typeface="Arial"/>
                <a:cs typeface="Arial"/>
              </a:rPr>
              <a:t>CI</a:t>
            </a:r>
            <a:r>
              <a:rPr sz="2700" spc="5" dirty="0">
                <a:solidFill>
                  <a:srgbClr val="585858"/>
                </a:solidFill>
                <a:latin typeface="Arial MT"/>
                <a:cs typeface="Arial MT"/>
              </a:rPr>
              <a:t>}:</a:t>
            </a:r>
            <a:endParaRPr sz="27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70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2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it?</a:t>
            </a:r>
            <a:endParaRPr sz="23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34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happens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under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2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hood?</a:t>
            </a:r>
            <a:endParaRPr sz="23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05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are </a:t>
            </a:r>
            <a:r>
              <a:rPr sz="2300" spc="10" dirty="0">
                <a:solidFill>
                  <a:srgbClr val="585858"/>
                </a:solidFill>
                <a:latin typeface="Arial MT"/>
                <a:cs typeface="Arial MT"/>
              </a:rPr>
              <a:t>some</a:t>
            </a:r>
            <a:r>
              <a:rPr sz="23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practical 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ways</a:t>
            </a:r>
            <a:r>
              <a:rPr sz="2300" spc="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it?</a:t>
            </a:r>
            <a:endParaRPr sz="2300">
              <a:latin typeface="Arial MT"/>
              <a:cs typeface="Arial MT"/>
            </a:endParaRPr>
          </a:p>
          <a:p>
            <a:pPr marL="411480" indent="-375285">
              <a:lnSpc>
                <a:spcPct val="100000"/>
              </a:lnSpc>
              <a:spcBef>
                <a:spcPts val="409"/>
              </a:spcBef>
              <a:buChar char="●"/>
              <a:tabLst>
                <a:tab pos="411480" algn="l"/>
                <a:tab pos="4121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1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2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next?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62750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Abstraction, Reuse,</a:t>
            </a:r>
            <a:r>
              <a:rPr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Programming</a:t>
            </a:r>
            <a:r>
              <a:rPr spc="-20" dirty="0"/>
              <a:t> </a:t>
            </a:r>
            <a:r>
              <a:rPr spc="-5" dirty="0"/>
              <a:t>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91B9D-5EA5-4CFA-8ED0-5001D3996C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83578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Quick</a:t>
            </a:r>
            <a:r>
              <a:rPr spc="5" dirty="0"/>
              <a:t> </a:t>
            </a:r>
            <a:r>
              <a:rPr spc="-10" dirty="0"/>
              <a:t>overview</a:t>
            </a:r>
            <a:r>
              <a:rPr spc="50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10" dirty="0"/>
              <a:t>today’s</a:t>
            </a:r>
            <a:r>
              <a:rPr spc="35" dirty="0"/>
              <a:t> </a:t>
            </a:r>
            <a:r>
              <a:rPr spc="-5" dirty="0"/>
              <a:t>toolchain:</a:t>
            </a:r>
            <a:r>
              <a:rPr spc="-20" dirty="0"/>
              <a:t> </a:t>
            </a:r>
            <a:r>
              <a:rPr spc="-5" dirty="0"/>
              <a:t>Continuous</a:t>
            </a:r>
            <a:r>
              <a:rPr spc="5" dirty="0"/>
              <a:t> </a:t>
            </a:r>
            <a:r>
              <a:rPr spc="-5" dirty="0"/>
              <a:t>Integration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424" y="1240344"/>
            <a:ext cx="6598920" cy="263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CI: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Automates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standard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build,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test,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deploy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pipelines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(Technically,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latter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“CD”)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Typically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builds</a:t>
            </a:r>
            <a:r>
              <a:rPr sz="18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scratch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clean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i="1" spc="5" dirty="0">
                <a:solidFill>
                  <a:srgbClr val="585858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Often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tied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code-review;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triggers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new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commits,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pull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requests</a:t>
            </a:r>
            <a:endParaRPr sz="1800">
              <a:latin typeface="Arial MT"/>
              <a:cs typeface="Arial MT"/>
            </a:endParaRPr>
          </a:p>
          <a:p>
            <a:pPr marL="12700" marR="2065655" indent="115570">
              <a:lnSpc>
                <a:spcPct val="170000"/>
              </a:lnSpc>
              <a:spcBef>
                <a:spcPts val="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Ideally, official releases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pass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 build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Produces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(long)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logs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8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debugging</a:t>
            </a:r>
            <a:r>
              <a:rPr sz="18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outputs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064FB-90C0-4A61-9A8B-68816DC056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424" y="1240344"/>
            <a:ext cx="6254115" cy="2625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Defines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series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u="heavy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 MT"/>
                <a:cs typeface="Arial MT"/>
              </a:rPr>
              <a:t>actions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run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u="heavy" spc="5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 MT"/>
                <a:cs typeface="Arial MT"/>
              </a:rPr>
              <a:t>clean</a:t>
            </a:r>
            <a:r>
              <a:rPr sz="1800" u="heavy" spc="-35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 MT"/>
                <a:cs typeface="Arial MT"/>
              </a:rPr>
              <a:t> </a:t>
            </a:r>
            <a:r>
              <a:rPr sz="1800" u="heavy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 MT"/>
                <a:cs typeface="Arial MT"/>
              </a:rPr>
              <a:t>build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151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Actions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start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very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top:</a:t>
            </a:r>
            <a:endParaRPr sz="18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Clone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repository,</a:t>
            </a:r>
            <a:r>
              <a:rPr sz="1400" spc="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checkout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branch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Download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&amp;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install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Java/Node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Invoke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commands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with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timeouts</a:t>
            </a:r>
            <a:endParaRPr sz="14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Travis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allocates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new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(Docker)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container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each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endParaRPr sz="18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Think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this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like</a:t>
            </a:r>
            <a:r>
              <a:rPr sz="14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fresh,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temporary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computer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6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Usually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few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default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libraries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present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(i.e.,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based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an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i="1" spc="-1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means: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fully</a:t>
            </a:r>
            <a:r>
              <a:rPr sz="1800" b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replicable</a:t>
            </a:r>
            <a:r>
              <a:rPr sz="1800" b="1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builds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63816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dirty="0"/>
              <a:t> </a:t>
            </a:r>
            <a:r>
              <a:rPr spc="-5" dirty="0"/>
              <a:t>the</a:t>
            </a:r>
            <a:r>
              <a:rPr spc="-25" dirty="0"/>
              <a:t> </a:t>
            </a:r>
            <a:r>
              <a:rPr spc="-5" dirty="0"/>
              <a:t>Hood: Continuous</a:t>
            </a:r>
            <a:r>
              <a:rPr spc="-25" dirty="0"/>
              <a:t> </a:t>
            </a:r>
            <a:r>
              <a:rPr spc="-5" dirty="0"/>
              <a:t>Integration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DB013C-3C3A-495B-8CEC-4D0B60A246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47</a:t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2275" y="297281"/>
            <a:ext cx="284797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Arial MT"/>
                <a:cs typeface="Arial MT"/>
              </a:rPr>
              <a:t>Continuous 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integration</a:t>
            </a:r>
            <a:r>
              <a:rPr sz="2500" spc="-5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–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GitHub </a:t>
            </a:r>
            <a:r>
              <a:rPr sz="2500" spc="-68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Actions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424" y="1632496"/>
            <a:ext cx="2668905" cy="653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see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results</a:t>
            </a:r>
            <a:r>
              <a:rPr sz="18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of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builds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over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1088" y="228600"/>
            <a:ext cx="5772911" cy="491642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13BBC-B96A-4F1E-897D-99152B6290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48</a:t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6576"/>
            <a:ext cx="8229599" cy="51084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6BDCB-13E4-4171-9EB2-9B4A7AC6C4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49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7762976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mn-MN" dirty="0"/>
              <a:t>Автоматжуулалт нь хийсвэрлэл шаарддаг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90424" y="1200720"/>
            <a:ext cx="8143976" cy="2353207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Today’s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“normal”:</a:t>
            </a:r>
            <a:endParaRPr sz="1800" dirty="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Integrated-development</a:t>
            </a:r>
            <a:r>
              <a:rPr sz="18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environments</a:t>
            </a:r>
            <a:r>
              <a:rPr sz="18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(IDEs)</a:t>
            </a:r>
            <a:endParaRPr sz="1800" dirty="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Web-based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too!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Press</a:t>
            </a:r>
            <a:r>
              <a:rPr lang="en-US"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“.”</a:t>
            </a:r>
            <a:r>
              <a:rPr lang="en-US"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lang="en-US"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lang="en-US"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GitHub</a:t>
            </a:r>
            <a:r>
              <a:rPr lang="en-US"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585858"/>
                </a:solidFill>
                <a:latin typeface="Arial MT"/>
                <a:cs typeface="Arial MT"/>
              </a:rPr>
              <a:t>(file)</a:t>
            </a:r>
            <a:r>
              <a:rPr lang="en-US"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pages</a:t>
            </a:r>
            <a:endParaRPr sz="1400" dirty="0">
              <a:latin typeface="Segoe UI Emoji"/>
              <a:cs typeface="Segoe UI Emoji"/>
            </a:endParaRPr>
          </a:p>
          <a:p>
            <a:pPr marL="469900" indent="-341630">
              <a:lnSpc>
                <a:spcPct val="100000"/>
              </a:lnSpc>
              <a:spcBef>
                <a:spcPts val="275"/>
              </a:spcBef>
              <a:buChar char="●"/>
              <a:tabLst>
                <a:tab pos="469265" algn="l"/>
                <a:tab pos="469900" algn="l"/>
              </a:tabLst>
            </a:pPr>
            <a:r>
              <a:rPr lang="mn-MN" dirty="0">
                <a:solidFill>
                  <a:srgbClr val="585858"/>
                </a:solidFill>
                <a:latin typeface="Arial MT"/>
                <a:cs typeface="Arial MT"/>
              </a:rPr>
              <a:t>Олон давтагдсан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build,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test,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release</a:t>
            </a:r>
            <a:endParaRPr sz="1800" dirty="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lang="ru-RU" sz="1400" spc="-20" dirty="0">
                <a:solidFill>
                  <a:srgbClr val="585858"/>
                </a:solidFill>
                <a:latin typeface="Arial MT"/>
                <a:cs typeface="Arial MT"/>
              </a:rPr>
              <a:t>Зарим компаниудад </a:t>
            </a:r>
            <a:r>
              <a:rPr lang="en-US" sz="1400" spc="-5" dirty="0">
                <a:solidFill>
                  <a:srgbClr val="585858"/>
                </a:solidFill>
                <a:latin typeface="Arial MT"/>
                <a:cs typeface="Arial MT"/>
              </a:rPr>
              <a:t>commit</a:t>
            </a:r>
            <a:r>
              <a:rPr lang="ru-RU" sz="1400" spc="-20" dirty="0">
                <a:solidFill>
                  <a:srgbClr val="585858"/>
                </a:solidFill>
                <a:latin typeface="Arial MT"/>
                <a:cs typeface="Arial MT"/>
              </a:rPr>
              <a:t> бүр нь "</a:t>
            </a:r>
            <a:r>
              <a:rPr lang="en-US" sz="1400" spc="-15" dirty="0">
                <a:solidFill>
                  <a:srgbClr val="585858"/>
                </a:solidFill>
                <a:latin typeface="Arial MT"/>
                <a:cs typeface="Arial MT"/>
              </a:rPr>
              <a:t>release</a:t>
            </a:r>
            <a:r>
              <a:rPr lang="ru-RU" sz="1400" spc="-20" dirty="0">
                <a:solidFill>
                  <a:srgbClr val="585858"/>
                </a:solidFill>
                <a:latin typeface="Arial MT"/>
                <a:cs typeface="Arial MT"/>
              </a:rPr>
              <a:t>" байдаг.</a:t>
            </a:r>
            <a:endParaRPr lang="en-US" sz="1400" dirty="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lang="mn-MN" spc="-5" dirty="0">
                <a:solidFill>
                  <a:srgbClr val="585858"/>
                </a:solidFill>
                <a:latin typeface="Arial MT"/>
                <a:cs typeface="Arial MT"/>
              </a:rPr>
              <a:t>Хэрэглэхүйц сан байгаа бол кодыг нь бүү бич</a:t>
            </a:r>
            <a:endParaRPr lang="en-US" sz="1800" dirty="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“</a:t>
            </a:r>
            <a:r>
              <a:rPr lang="mn-MN" sz="1400" spc="-15" dirty="0">
                <a:solidFill>
                  <a:srgbClr val="585858"/>
                </a:solidFill>
                <a:latin typeface="Arial MT"/>
                <a:cs typeface="Arial MT"/>
              </a:rPr>
              <a:t>хэрэглэхүйц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”?</a:t>
            </a:r>
            <a:endParaRPr sz="1400" dirty="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lang="mn-MN" dirty="0">
                <a:solidFill>
                  <a:srgbClr val="585858"/>
                </a:solidFill>
                <a:latin typeface="Arial MT"/>
                <a:cs typeface="Arial MT"/>
              </a:rPr>
              <a:t>Дээрх бүгд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12A2E-5A8C-4698-B51E-120C8D4151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424" y="1219008"/>
            <a:ext cx="3493135" cy="31051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775335">
              <a:lnSpc>
                <a:spcPct val="104400"/>
              </a:lnSpc>
              <a:spcBef>
                <a:spcPts val="5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Automatically</a:t>
            </a:r>
            <a:r>
              <a:rPr sz="18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builds,</a:t>
            </a:r>
            <a:r>
              <a:rPr sz="18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tests,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displays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result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spc="35" dirty="0">
                <a:solidFill>
                  <a:srgbClr val="585858"/>
                </a:solidFill>
                <a:latin typeface="Arial MT"/>
                <a:cs typeface="Arial MT"/>
              </a:rPr>
              <a:t>We</a:t>
            </a:r>
            <a:r>
              <a:rPr sz="1800" spc="-1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–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everyone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else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–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used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Travis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CI.</a:t>
            </a:r>
            <a:endParaRPr sz="1800">
              <a:latin typeface="Arial MT"/>
              <a:cs typeface="Arial MT"/>
            </a:endParaRPr>
          </a:p>
          <a:p>
            <a:pPr marL="469900" indent="-335280">
              <a:lnSpc>
                <a:spcPct val="100000"/>
              </a:lnSpc>
              <a:spcBef>
                <a:spcPts val="125"/>
              </a:spcBef>
              <a:buChar char="●"/>
              <a:tabLst>
                <a:tab pos="469265" algn="l"/>
                <a:tab pos="469900" algn="l"/>
              </a:tabLst>
            </a:pP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Until</a:t>
            </a:r>
            <a:r>
              <a:rPr sz="17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they</a:t>
            </a:r>
            <a:r>
              <a:rPr sz="17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randomly</a:t>
            </a:r>
            <a:r>
              <a:rPr sz="17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stopped</a:t>
            </a:r>
            <a:endParaRPr sz="17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95"/>
              </a:spcBef>
            </a:pP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supporting</a:t>
            </a:r>
            <a:r>
              <a:rPr sz="17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OSS.</a:t>
            </a:r>
            <a:endParaRPr sz="1700">
              <a:latin typeface="Arial MT"/>
              <a:cs typeface="Arial MT"/>
            </a:endParaRPr>
          </a:p>
          <a:p>
            <a:pPr marL="12700" marR="28575">
              <a:lnSpc>
                <a:spcPct val="105600"/>
              </a:lnSpc>
              <a:spcBef>
                <a:spcPts val="117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GitHub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has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native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CI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support,</a:t>
            </a:r>
            <a:r>
              <a:rPr sz="18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and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it’s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pretty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good: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GitHub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Actions.</a:t>
            </a:r>
            <a:endParaRPr sz="1800">
              <a:latin typeface="Arial MT"/>
              <a:cs typeface="Arial MT"/>
            </a:endParaRPr>
          </a:p>
          <a:p>
            <a:pPr marL="469900" indent="-329565">
              <a:lnSpc>
                <a:spcPct val="100000"/>
              </a:lnSpc>
              <a:spcBef>
                <a:spcPts val="13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Sidebar</a:t>
            </a:r>
            <a:r>
              <a:rPr sz="16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on how</a:t>
            </a:r>
            <a:r>
              <a:rPr sz="16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our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GH Actions</a:t>
            </a:r>
            <a:endParaRPr sz="16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are configured</a:t>
            </a:r>
            <a:r>
              <a:rPr sz="16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20" dirty="0">
                <a:solidFill>
                  <a:srgbClr val="585858"/>
                </a:solidFill>
                <a:latin typeface="Arial MT"/>
                <a:cs typeface="Arial MT"/>
              </a:rPr>
              <a:t>HW1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63816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Under</a:t>
            </a:r>
            <a:r>
              <a:rPr dirty="0"/>
              <a:t> </a:t>
            </a:r>
            <a:r>
              <a:rPr spc="-5" dirty="0"/>
              <a:t>the</a:t>
            </a:r>
            <a:r>
              <a:rPr spc="-25" dirty="0"/>
              <a:t> </a:t>
            </a:r>
            <a:r>
              <a:rPr spc="-5" dirty="0"/>
              <a:t>Hood: Continuous</a:t>
            </a:r>
            <a:r>
              <a:rPr spc="-25" dirty="0"/>
              <a:t> </a:t>
            </a:r>
            <a:r>
              <a:rPr spc="-5" dirty="0"/>
              <a:t>Integration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120" y="929640"/>
            <a:ext cx="5020055" cy="421538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EA4097-BDA9-44A3-B537-9835636D00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50</a:t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424" y="514606"/>
            <a:ext cx="717486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Arial MT"/>
                <a:cs typeface="Arial MT"/>
              </a:rPr>
              <a:t>Quick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overview</a:t>
            </a:r>
            <a:r>
              <a:rPr sz="2500" spc="5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of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today’s</a:t>
            </a:r>
            <a:r>
              <a:rPr sz="2500" spc="3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toolchain: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not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mentioned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424" y="1240344"/>
            <a:ext cx="5934710" cy="123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Docker: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containerize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applications</a:t>
            </a:r>
            <a:r>
              <a:rPr sz="18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 coarse-grained</a:t>
            </a:r>
            <a:r>
              <a:rPr sz="18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reuse</a:t>
            </a:r>
            <a:endParaRPr sz="1800">
              <a:latin typeface="Arial MT"/>
              <a:cs typeface="Arial MT"/>
            </a:endParaRPr>
          </a:p>
          <a:p>
            <a:pPr marL="12700" marR="660400">
              <a:lnSpc>
                <a:spcPts val="3700"/>
              </a:lnSpc>
              <a:spcBef>
                <a:spcPts val="15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Cloud: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deploy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scale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rapidly,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release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seamlessly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Bug/Issue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trackers,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often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integrated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reviews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B4BE02-D700-416D-BEDA-63CE006799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51</a:t>
            </a:fld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4089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Behind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Abstraction:</a:t>
            </a:r>
            <a:r>
              <a:rPr spc="-15" dirty="0"/>
              <a:t> </a:t>
            </a:r>
            <a:r>
              <a:rPr spc="-5" dirty="0"/>
              <a:t>Some</a:t>
            </a:r>
            <a:r>
              <a:rPr spc="-10" dirty="0"/>
              <a:t> </a:t>
            </a:r>
            <a:r>
              <a:rPr spc="-5" dirty="0"/>
              <a:t>Nuance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48" y="1189105"/>
            <a:ext cx="5969635" cy="263588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Automation</a:t>
            </a:r>
            <a:r>
              <a:rPr sz="18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vs.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Reuse</a:t>
            </a:r>
            <a:endParaRPr sz="18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We</a:t>
            </a:r>
            <a:r>
              <a:rPr sz="14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tend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automate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common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chains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actions</a:t>
            </a:r>
            <a:endParaRPr sz="1400">
              <a:latin typeface="Arial MT"/>
              <a:cs typeface="Arial MT"/>
            </a:endParaRPr>
          </a:p>
          <a:p>
            <a:pPr marL="1268095" marR="582930" lvl="2" indent="-317500">
              <a:lnSpc>
                <a:spcPts val="1939"/>
              </a:lnSpc>
              <a:spcBef>
                <a:spcPts val="90"/>
              </a:spcBef>
              <a:buChar char="■"/>
              <a:tabLst>
                <a:tab pos="1268095" algn="l"/>
                <a:tab pos="126873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Gear-up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:=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{Press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clutch,</a:t>
            </a:r>
            <a:r>
              <a:rPr sz="1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switch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gear,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release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clutch </a:t>
            </a:r>
            <a:r>
              <a:rPr sz="1400" spc="-3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while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accelerating}</a:t>
            </a:r>
            <a:endParaRPr sz="14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13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facilitate</a:t>
            </a:r>
            <a:r>
              <a:rPr sz="14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reusing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such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“subroutines”,</a:t>
            </a:r>
            <a:r>
              <a:rPr sz="1400" spc="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we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introduce</a:t>
            </a:r>
            <a:r>
              <a:rPr sz="1400" spc="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abstractions</a:t>
            </a:r>
            <a:endParaRPr sz="140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65"/>
              </a:spcBef>
              <a:buChar char="■"/>
              <a:tabLst>
                <a:tab pos="1268095" algn="l"/>
                <a:tab pos="12687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Accelerate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‘D’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=&gt;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Gear-up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when</a:t>
            </a:r>
            <a:r>
              <a:rPr sz="14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needed</a:t>
            </a:r>
            <a:endParaRPr sz="1400">
              <a:latin typeface="Arial MT"/>
              <a:cs typeface="Arial MT"/>
            </a:endParaRPr>
          </a:p>
          <a:p>
            <a:pPr marL="353695" indent="-341630">
              <a:lnSpc>
                <a:spcPct val="100000"/>
              </a:lnSpc>
              <a:spcBef>
                <a:spcPts val="27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Reuse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vs.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Interfaces</a:t>
            </a:r>
            <a:endParaRPr sz="18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Interfaces</a:t>
            </a:r>
            <a:r>
              <a:rPr sz="1400" spc="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facilitate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reuse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through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abstraction</a:t>
            </a:r>
            <a:endParaRPr sz="140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40"/>
              </a:spcBef>
              <a:buChar char="■"/>
              <a:tabLst>
                <a:tab pos="1268095" algn="l"/>
                <a:tab pos="1268730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Allow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upgrading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implementation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without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breaking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things</a:t>
            </a:r>
            <a:endParaRPr sz="1400">
              <a:latin typeface="Arial MT"/>
              <a:cs typeface="Arial MT"/>
            </a:endParaRPr>
          </a:p>
          <a:p>
            <a:pPr marL="1268095" lvl="2" indent="-317500">
              <a:lnSpc>
                <a:spcPct val="100000"/>
              </a:lnSpc>
              <a:spcBef>
                <a:spcPts val="265"/>
              </a:spcBef>
              <a:buChar char="■"/>
              <a:tabLst>
                <a:tab pos="1268095" algn="l"/>
                <a:tab pos="12687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Provide</a:t>
            </a:r>
            <a:r>
              <a:rPr sz="1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explicit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&amp;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transparent</a:t>
            </a:r>
            <a:r>
              <a:rPr sz="14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contract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0047" y="685800"/>
            <a:ext cx="2657854" cy="40843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83E99-2C57-486F-A479-94A38175CB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52</a:t>
            </a:fld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2215" y="1075944"/>
            <a:ext cx="5657087" cy="37640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4089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Behind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Abstraction,</a:t>
            </a:r>
            <a:r>
              <a:rPr spc="-15" dirty="0"/>
              <a:t> </a:t>
            </a:r>
            <a:r>
              <a:rPr spc="-5" dirty="0"/>
              <a:t>Some</a:t>
            </a:r>
            <a:r>
              <a:rPr spc="-10" dirty="0"/>
              <a:t> </a:t>
            </a:r>
            <a:r>
              <a:rPr spc="-5" dirty="0"/>
              <a:t>Nuance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424" y="1219008"/>
            <a:ext cx="2764155" cy="31546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"/>
              </a:spcBef>
            </a:pP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Most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tools are abstractions </a:t>
            </a:r>
            <a:r>
              <a:rPr sz="1800" spc="-4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common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commands</a:t>
            </a:r>
            <a:endParaRPr sz="1800">
              <a:latin typeface="Arial MT"/>
              <a:cs typeface="Arial MT"/>
            </a:endParaRPr>
          </a:p>
          <a:p>
            <a:pPr marL="469900" indent="-335280">
              <a:lnSpc>
                <a:spcPct val="100000"/>
              </a:lnSpc>
              <a:spcBef>
                <a:spcPts val="12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Typically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operated</a:t>
            </a:r>
            <a:r>
              <a:rPr sz="18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via</a:t>
            </a:r>
            <a:endParaRPr sz="1800">
              <a:latin typeface="Arial MT"/>
              <a:cs typeface="Arial MT"/>
            </a:endParaRPr>
          </a:p>
          <a:p>
            <a:pPr marL="469265">
              <a:lnSpc>
                <a:spcPct val="100000"/>
              </a:lnSpc>
              <a:spcBef>
                <a:spcPts val="9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GUI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and/or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DSL</a:t>
            </a:r>
            <a:endParaRPr sz="1800">
              <a:latin typeface="Arial MT"/>
              <a:cs typeface="Arial MT"/>
            </a:endParaRPr>
          </a:p>
          <a:p>
            <a:pPr marL="469265" marR="149860" indent="-335280">
              <a:lnSpc>
                <a:spcPct val="105000"/>
              </a:lnSpc>
              <a:spcBef>
                <a:spcPts val="1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Obvious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 GitHub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Actions: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just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read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Yaml</a:t>
            </a:r>
            <a:endParaRPr sz="1800">
              <a:latin typeface="Arial MT"/>
              <a:cs typeface="Arial MT"/>
            </a:endParaRPr>
          </a:p>
          <a:p>
            <a:pPr marL="927100" marR="189230" lvl="1" indent="-311150">
              <a:lnSpc>
                <a:spcPct val="104299"/>
              </a:lnSpc>
              <a:spcBef>
                <a:spcPts val="6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Script-like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languages </a:t>
            </a:r>
            <a:r>
              <a:rPr sz="1400" spc="-3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common</a:t>
            </a:r>
            <a:endParaRPr sz="1400">
              <a:latin typeface="Arial MT"/>
              <a:cs typeface="Arial MT"/>
            </a:endParaRPr>
          </a:p>
          <a:p>
            <a:pPr marL="927100" lvl="1" indent="-311150">
              <a:lnSpc>
                <a:spcPct val="100000"/>
              </a:lnSpc>
              <a:spcBef>
                <a:spcPts val="9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Involving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vocabulary</a:t>
            </a:r>
            <a:endParaRPr sz="14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  <a:spcBef>
                <a:spcPts val="75"/>
              </a:spcBef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4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“targets”</a:t>
            </a:r>
            <a:endParaRPr sz="1400">
              <a:latin typeface="Arial MT"/>
              <a:cs typeface="Arial MT"/>
            </a:endParaRPr>
          </a:p>
          <a:p>
            <a:pPr marL="927100" lvl="1" indent="-311150">
              <a:lnSpc>
                <a:spcPct val="100000"/>
              </a:lnSpc>
              <a:spcBef>
                <a:spcPts val="9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E.g.,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`mvn</a:t>
            </a:r>
            <a:r>
              <a:rPr sz="1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site`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555F1-AD58-4AA6-881F-AB9ACE0552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53</a:t>
            </a:fld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4089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Behind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Abstraction,</a:t>
            </a:r>
            <a:r>
              <a:rPr spc="-15" dirty="0"/>
              <a:t> </a:t>
            </a:r>
            <a:r>
              <a:rPr spc="-5" dirty="0"/>
              <a:t>Some</a:t>
            </a:r>
            <a:r>
              <a:rPr spc="-10" dirty="0"/>
              <a:t> </a:t>
            </a:r>
            <a:r>
              <a:rPr spc="-5" dirty="0"/>
              <a:t>Nuance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424" y="1200720"/>
            <a:ext cx="6864350" cy="33712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Most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tools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abstractions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common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commands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Typically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operated</a:t>
            </a:r>
            <a:r>
              <a:rPr sz="18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via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GUI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and/or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DSL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33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Obvious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GitHub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Actions: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just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read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Yaml</a:t>
            </a:r>
            <a:endParaRPr sz="18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Script-like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languages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common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Involving</a:t>
            </a:r>
            <a:r>
              <a:rPr sz="14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vocabulary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of “targets”</a:t>
            </a:r>
            <a:endParaRPr sz="14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260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E.g.,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`mvn</a:t>
            </a:r>
            <a:r>
              <a:rPr sz="1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site`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85858"/>
              </a:buClr>
              <a:buFont typeface="Arial MT"/>
              <a:buChar char="○"/>
            </a:pPr>
            <a:endParaRPr sz="1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Abstraction</a:t>
            </a:r>
            <a:r>
              <a:rPr sz="18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also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“trap”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us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When/how</a:t>
            </a:r>
            <a:r>
              <a:rPr sz="18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do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we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leave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abstraction?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33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Command-line</a:t>
            </a:r>
            <a:r>
              <a:rPr sz="18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comes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built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into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IDEs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 a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reason</a:t>
            </a:r>
            <a:endParaRPr sz="1800">
              <a:latin typeface="Arial MT"/>
              <a:cs typeface="Arial MT"/>
            </a:endParaRPr>
          </a:p>
          <a:p>
            <a:pPr marL="469900" indent="-341630">
              <a:lnSpc>
                <a:spcPct val="100000"/>
              </a:lnSpc>
              <a:spcBef>
                <a:spcPts val="31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Non-trivial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general!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May</a:t>
            </a:r>
            <a:r>
              <a:rPr sz="18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require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switching/“patching”</a:t>
            </a:r>
            <a:r>
              <a:rPr sz="18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libraries</a:t>
            </a:r>
            <a:endParaRPr sz="1800">
              <a:latin typeface="Arial MT"/>
              <a:cs typeface="Arial MT"/>
            </a:endParaRPr>
          </a:p>
          <a:p>
            <a:pPr marL="927100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E.g.,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Maven</a:t>
            </a:r>
            <a:r>
              <a:rPr sz="14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→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Gradle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more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unusual</a:t>
            </a:r>
            <a:r>
              <a:rPr sz="14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routines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25669F-F4F6-4389-925D-74670B686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54</a:t>
            </a:fld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336" y="1170741"/>
            <a:ext cx="7364095" cy="21291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660"/>
              </a:spcBef>
              <a:buClr>
                <a:srgbClr val="585858"/>
              </a:buClr>
              <a:buFont typeface="Arial MT"/>
              <a:buChar char="●"/>
              <a:tabLst>
                <a:tab pos="411480" algn="l"/>
                <a:tab pos="412115" algn="l"/>
              </a:tabLst>
            </a:pP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27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585858"/>
                </a:solidFill>
                <a:latin typeface="Arial MT"/>
                <a:cs typeface="Arial MT"/>
              </a:rPr>
              <a:t>each</a:t>
            </a:r>
            <a:r>
              <a:rPr sz="27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2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{Build</a:t>
            </a:r>
            <a:r>
              <a:rPr sz="27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systems,</a:t>
            </a:r>
            <a:r>
              <a:rPr sz="27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IDE,</a:t>
            </a:r>
            <a:r>
              <a:rPr sz="27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libraries,</a:t>
            </a:r>
            <a:r>
              <a:rPr sz="27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b="1" spc="5" dirty="0">
                <a:solidFill>
                  <a:srgbClr val="585858"/>
                </a:solidFill>
                <a:latin typeface="Arial"/>
                <a:cs typeface="Arial"/>
              </a:rPr>
              <a:t>CI</a:t>
            </a:r>
            <a:r>
              <a:rPr sz="2700" spc="5" dirty="0">
                <a:solidFill>
                  <a:srgbClr val="585858"/>
                </a:solidFill>
                <a:latin typeface="Arial MT"/>
                <a:cs typeface="Arial MT"/>
              </a:rPr>
              <a:t>}:</a:t>
            </a:r>
            <a:endParaRPr sz="27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70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2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it?</a:t>
            </a:r>
            <a:endParaRPr sz="23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34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happens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under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2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hood?</a:t>
            </a:r>
            <a:endParaRPr sz="230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05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are </a:t>
            </a:r>
            <a:r>
              <a:rPr sz="2300" spc="10" dirty="0">
                <a:solidFill>
                  <a:srgbClr val="585858"/>
                </a:solidFill>
                <a:latin typeface="Arial MT"/>
                <a:cs typeface="Arial MT"/>
              </a:rPr>
              <a:t>some</a:t>
            </a:r>
            <a:r>
              <a:rPr sz="23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practical 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ways</a:t>
            </a:r>
            <a:r>
              <a:rPr sz="2300" spc="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it?</a:t>
            </a:r>
            <a:endParaRPr sz="2300">
              <a:latin typeface="Arial MT"/>
              <a:cs typeface="Arial MT"/>
            </a:endParaRPr>
          </a:p>
          <a:p>
            <a:pPr marL="411480" indent="-375285">
              <a:lnSpc>
                <a:spcPct val="100000"/>
              </a:lnSpc>
              <a:spcBef>
                <a:spcPts val="409"/>
              </a:spcBef>
              <a:buFont typeface="Arial MT"/>
              <a:buChar char="●"/>
              <a:tabLst>
                <a:tab pos="411480" algn="l"/>
                <a:tab pos="412115" algn="l"/>
              </a:tabLst>
            </a:pPr>
            <a:r>
              <a:rPr sz="2300" b="1" dirty="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sz="2300" b="1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23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585858"/>
                </a:solidFill>
                <a:latin typeface="Arial"/>
                <a:cs typeface="Arial"/>
              </a:rPr>
              <a:t>next?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62750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Abstraction, Reuse,</a:t>
            </a:r>
            <a:r>
              <a:rPr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Programming</a:t>
            </a:r>
            <a:r>
              <a:rPr spc="-20" dirty="0"/>
              <a:t> </a:t>
            </a:r>
            <a:r>
              <a:rPr spc="-5" dirty="0"/>
              <a:t>Tools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89D2D1-EFE0-4B82-9F47-6A58AAB92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55</a:t>
            </a:fld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5524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What’s</a:t>
            </a:r>
            <a:r>
              <a:rPr spc="-80" dirty="0"/>
              <a:t> </a:t>
            </a:r>
            <a:r>
              <a:rPr spc="-10" dirty="0"/>
              <a:t>Next:</a:t>
            </a:r>
            <a:r>
              <a:rPr spc="45" dirty="0"/>
              <a:t> </a:t>
            </a:r>
            <a:r>
              <a:rPr spc="-10" dirty="0"/>
              <a:t>AI</a:t>
            </a:r>
            <a:r>
              <a:rPr spc="-5" dirty="0"/>
              <a:t> Powered 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48" y="1189105"/>
            <a:ext cx="2564130" cy="8470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Easier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Web</a:t>
            </a:r>
            <a:r>
              <a:rPr sz="18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IDEs</a:t>
            </a:r>
            <a:endParaRPr sz="180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Which</a:t>
            </a:r>
            <a:r>
              <a:rPr sz="14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are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themselves</a:t>
            </a:r>
            <a:endParaRPr sz="1400">
              <a:latin typeface="Arial MT"/>
              <a:cs typeface="Arial MT"/>
            </a:endParaRPr>
          </a:p>
          <a:p>
            <a:pPr marL="810895">
              <a:lnSpc>
                <a:spcPct val="100000"/>
              </a:lnSpc>
              <a:spcBef>
                <a:spcPts val="240"/>
              </a:spcBef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“next”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60" y="1527047"/>
            <a:ext cx="5227319" cy="309981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BD87B-AB6D-4208-BEA6-86A28C2F34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56</a:t>
            </a:fld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57238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What’s</a:t>
            </a:r>
            <a:r>
              <a:rPr spc="-90" dirty="0"/>
              <a:t> </a:t>
            </a:r>
            <a:r>
              <a:rPr spc="-10" dirty="0"/>
              <a:t>Next:</a:t>
            </a:r>
            <a:r>
              <a:rPr spc="40" dirty="0"/>
              <a:t> </a:t>
            </a:r>
            <a:r>
              <a:rPr spc="-5" dirty="0"/>
              <a:t>Collaborative</a:t>
            </a:r>
            <a:r>
              <a:rPr spc="-10" dirty="0"/>
              <a:t> </a:t>
            </a:r>
            <a:r>
              <a:rPr spc="-5" dirty="0"/>
              <a:t>online</a:t>
            </a:r>
            <a:r>
              <a:rPr spc="-30" dirty="0"/>
              <a:t> </a:t>
            </a:r>
            <a:r>
              <a:rPr spc="-5" dirty="0"/>
              <a:t>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48" y="1200720"/>
            <a:ext cx="3639820" cy="9702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09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Think: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Google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Docs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endParaRPr sz="1800">
              <a:latin typeface="Arial MT"/>
              <a:cs typeface="Arial MT"/>
            </a:endParaRPr>
          </a:p>
          <a:p>
            <a:pPr marL="353695" indent="-341630">
              <a:lnSpc>
                <a:spcPct val="100000"/>
              </a:lnSpc>
              <a:spcBef>
                <a:spcPts val="315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E.g.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VS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Live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Share</a:t>
            </a:r>
            <a:endParaRPr sz="1800">
              <a:latin typeface="Arial MT"/>
              <a:cs typeface="Arial MT"/>
            </a:endParaRPr>
          </a:p>
          <a:p>
            <a:pPr marL="353695" indent="-341630">
              <a:lnSpc>
                <a:spcPct val="100000"/>
              </a:lnSpc>
              <a:spcBef>
                <a:spcPts val="335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How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will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this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change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“commits”?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335" y="1716023"/>
            <a:ext cx="3337559" cy="302666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B83683-99AB-4488-BA35-C6A12B991F4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57</a:t>
            </a:fld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63296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What’s</a:t>
            </a:r>
            <a:r>
              <a:rPr spc="-75" dirty="0"/>
              <a:t> </a:t>
            </a:r>
            <a:r>
              <a:rPr spc="-10" dirty="0"/>
              <a:t>Next:</a:t>
            </a:r>
            <a:r>
              <a:rPr spc="60" dirty="0"/>
              <a:t> </a:t>
            </a:r>
            <a:r>
              <a:rPr spc="-5" dirty="0"/>
              <a:t>Tighter</a:t>
            </a:r>
            <a:r>
              <a:rPr spc="-10" dirty="0"/>
              <a:t> </a:t>
            </a:r>
            <a:r>
              <a:rPr spc="-5" dirty="0"/>
              <a:t>IDE-to-cloud</a:t>
            </a:r>
            <a:r>
              <a:rPr spc="10" dirty="0"/>
              <a:t> </a:t>
            </a:r>
            <a:r>
              <a:rPr spc="-5" dirty="0"/>
              <a:t>integration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48" y="1200795"/>
            <a:ext cx="4216400" cy="12846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09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Google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Cloud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pushing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this</a:t>
            </a:r>
            <a:endParaRPr sz="1800">
              <a:latin typeface="Arial MT"/>
              <a:cs typeface="Arial MT"/>
            </a:endParaRPr>
          </a:p>
          <a:p>
            <a:pPr marL="353695">
              <a:lnSpc>
                <a:spcPct val="100000"/>
              </a:lnSpc>
              <a:spcBef>
                <a:spcPts val="310"/>
              </a:spcBef>
            </a:pP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VSCode</a:t>
            </a:r>
            <a:endParaRPr sz="1800">
              <a:latin typeface="Arial MT"/>
              <a:cs typeface="Arial MT"/>
            </a:endParaRPr>
          </a:p>
          <a:p>
            <a:pPr marL="353695" marR="5080" indent="-341630">
              <a:lnSpc>
                <a:spcPct val="114399"/>
              </a:lnSpc>
              <a:spcBef>
                <a:spcPts val="25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35" dirty="0">
                <a:solidFill>
                  <a:srgbClr val="585858"/>
                </a:solidFill>
                <a:latin typeface="Arial MT"/>
                <a:cs typeface="Arial MT"/>
              </a:rPr>
              <a:t>We</a:t>
            </a:r>
            <a:r>
              <a:rPr sz="1800" spc="-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will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(lightly)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touch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Containers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&amp;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Clouds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this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course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2144" y="1237487"/>
            <a:ext cx="3273551" cy="357225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A714F-748B-49CB-85A5-A3F4DC09F5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58</a:t>
            </a:fld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13868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S</a:t>
            </a:r>
            <a:r>
              <a:rPr spc="-5" dirty="0"/>
              <a:t>u</a:t>
            </a:r>
            <a:r>
              <a:rPr spc="5" dirty="0"/>
              <a:t>m</a:t>
            </a:r>
            <a:r>
              <a:rPr dirty="0"/>
              <a:t>m</a:t>
            </a:r>
            <a:r>
              <a:rPr spc="-5" dirty="0"/>
              <a:t>a</a:t>
            </a:r>
            <a:r>
              <a:rPr spc="5" dirty="0"/>
              <a:t>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48" y="1189105"/>
            <a:ext cx="6604634" cy="140551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0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Programming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Tools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abundant,</a:t>
            </a:r>
            <a:r>
              <a:rPr sz="18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rapidly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evolving</a:t>
            </a:r>
            <a:endParaRPr sz="18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5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Learn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multiple; 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400" spc="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will</a:t>
            </a:r>
            <a:r>
              <a:rPr sz="1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have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inevitably</a:t>
            </a:r>
            <a:endParaRPr sz="1400" dirty="0">
              <a:latin typeface="Arial MT"/>
              <a:cs typeface="Arial MT"/>
            </a:endParaRPr>
          </a:p>
          <a:p>
            <a:pPr marL="353695" indent="-341630">
              <a:lnSpc>
                <a:spcPct val="100000"/>
              </a:lnSpc>
              <a:spcBef>
                <a:spcPts val="275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They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rely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abstractions</a:t>
            </a:r>
            <a:r>
              <a:rPr sz="18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through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interfaces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facilitate</a:t>
            </a:r>
            <a:r>
              <a:rPr sz="18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reuse</a:t>
            </a:r>
            <a:endParaRPr sz="18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300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Which</a:t>
            </a:r>
            <a:r>
              <a:rPr sz="14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come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many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shapes: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GUI,</a:t>
            </a:r>
            <a:r>
              <a:rPr sz="14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API,</a:t>
            </a:r>
            <a:r>
              <a:rPr sz="14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DSL</a:t>
            </a:r>
            <a:endParaRPr sz="1400" dirty="0">
              <a:latin typeface="Arial MT"/>
              <a:cs typeface="Arial MT"/>
            </a:endParaRPr>
          </a:p>
          <a:p>
            <a:pPr marL="810895" lvl="1" indent="-317500">
              <a:lnSpc>
                <a:spcPct val="100000"/>
              </a:lnSpc>
              <a:spcBef>
                <a:spcPts val="240"/>
              </a:spcBef>
              <a:buChar char="○"/>
              <a:tabLst>
                <a:tab pos="810895" algn="l"/>
                <a:tab pos="811530" algn="l"/>
              </a:tabLst>
            </a:pP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limitation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--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5">
                <a:solidFill>
                  <a:srgbClr val="585858"/>
                </a:solidFill>
                <a:latin typeface="Arial MT"/>
                <a:cs typeface="Arial MT"/>
              </a:rPr>
              <a:t>choose</a:t>
            </a:r>
            <a:r>
              <a:rPr sz="1400" spc="3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10">
                <a:solidFill>
                  <a:srgbClr val="585858"/>
                </a:solidFill>
                <a:latin typeface="Arial MT"/>
                <a:cs typeface="Arial MT"/>
              </a:rPr>
              <a:t>wisely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84F0F0-64A3-415E-A2A9-938D2018FA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59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336" y="1170741"/>
            <a:ext cx="7573645" cy="21291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660"/>
              </a:spcBef>
              <a:buClr>
                <a:srgbClr val="585858"/>
              </a:buClr>
              <a:buFont typeface="Arial MT"/>
              <a:buChar char="●"/>
              <a:tabLst>
                <a:tab pos="411480" algn="l"/>
                <a:tab pos="412115" algn="l"/>
              </a:tabLst>
            </a:pP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27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585858"/>
                </a:solidFill>
                <a:latin typeface="Arial MT"/>
                <a:cs typeface="Arial MT"/>
              </a:rPr>
              <a:t>each</a:t>
            </a:r>
            <a:r>
              <a:rPr sz="27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2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{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Build</a:t>
            </a:r>
            <a:r>
              <a:rPr sz="2700" b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systems</a:t>
            </a:r>
            <a:r>
              <a:rPr sz="2700" spc="-5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27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IDE,</a:t>
            </a:r>
            <a:r>
              <a:rPr sz="27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585858"/>
                </a:solidFill>
                <a:latin typeface="Arial MT"/>
                <a:cs typeface="Arial MT"/>
              </a:rPr>
              <a:t>libraries,</a:t>
            </a:r>
            <a:r>
              <a:rPr sz="27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585858"/>
                </a:solidFill>
                <a:latin typeface="Arial MT"/>
                <a:cs typeface="Arial MT"/>
              </a:rPr>
              <a:t>CI}:</a:t>
            </a:r>
            <a:endParaRPr sz="2700" dirty="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70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2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it?</a:t>
            </a:r>
            <a:endParaRPr sz="2300" dirty="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34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happens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under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2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hood?</a:t>
            </a:r>
            <a:endParaRPr sz="2300" dirty="0">
              <a:latin typeface="Arial MT"/>
              <a:cs typeface="Arial MT"/>
            </a:endParaRPr>
          </a:p>
          <a:p>
            <a:pPr marL="868680" lvl="1" indent="-375285">
              <a:lnSpc>
                <a:spcPct val="100000"/>
              </a:lnSpc>
              <a:spcBef>
                <a:spcPts val="405"/>
              </a:spcBef>
              <a:buChar char="○"/>
              <a:tabLst>
                <a:tab pos="868680" algn="l"/>
                <a:tab pos="8693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are </a:t>
            </a:r>
            <a:r>
              <a:rPr sz="2300" spc="10" dirty="0">
                <a:solidFill>
                  <a:srgbClr val="585858"/>
                </a:solidFill>
                <a:latin typeface="Arial MT"/>
                <a:cs typeface="Arial MT"/>
              </a:rPr>
              <a:t>some</a:t>
            </a:r>
            <a:r>
              <a:rPr sz="23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practical 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ways</a:t>
            </a:r>
            <a:r>
              <a:rPr sz="2300" spc="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it?</a:t>
            </a:r>
            <a:endParaRPr sz="2300" dirty="0">
              <a:latin typeface="Arial MT"/>
              <a:cs typeface="Arial MT"/>
            </a:endParaRPr>
          </a:p>
          <a:p>
            <a:pPr marL="411480" indent="-375285">
              <a:lnSpc>
                <a:spcPct val="100000"/>
              </a:lnSpc>
              <a:spcBef>
                <a:spcPts val="409"/>
              </a:spcBef>
              <a:buChar char="●"/>
              <a:tabLst>
                <a:tab pos="411480" algn="l"/>
                <a:tab pos="412115" algn="l"/>
              </a:tabLst>
            </a:pPr>
            <a:r>
              <a:rPr sz="2300" spc="15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300" spc="-1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2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585858"/>
                </a:solidFill>
                <a:latin typeface="Arial MT"/>
                <a:cs typeface="Arial MT"/>
              </a:rPr>
              <a:t>next?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3" y="514606"/>
            <a:ext cx="8248843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mn-MN" spc="-5" dirty="0"/>
              <a:t>Хийсвэрлэл</a:t>
            </a:r>
            <a:r>
              <a:rPr spc="-5" dirty="0"/>
              <a:t>, </a:t>
            </a:r>
            <a:r>
              <a:rPr lang="mn-MN" spc="-5" dirty="0"/>
              <a:t>Дахин ашиглалт</a:t>
            </a:r>
            <a:r>
              <a:rPr spc="-5" dirty="0"/>
              <a:t>,</a:t>
            </a:r>
            <a:r>
              <a:rPr dirty="0"/>
              <a:t> </a:t>
            </a:r>
            <a:r>
              <a:rPr lang="mn-MN" spc="-5" dirty="0"/>
              <a:t>прог-лын хэрэгслүүд</a:t>
            </a:r>
            <a:endParaRPr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01668-F5F2-4294-9998-8B38439C3E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424" y="514606"/>
            <a:ext cx="8363152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mn-MN" sz="2500" spc="-5" dirty="0">
                <a:latin typeface="Arial MT"/>
                <a:cs typeface="Arial MT"/>
              </a:rPr>
              <a:t>Өнөөдрийн багаж хэрэгслийн товч тойм: Бүтээлтийн систем</a:t>
            </a:r>
            <a:endParaRPr sz="25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424" y="1240344"/>
            <a:ext cx="2421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mn-MN" dirty="0">
                <a:solidFill>
                  <a:srgbClr val="585858"/>
                </a:solidFill>
                <a:latin typeface="Arial MT"/>
                <a:cs typeface="Arial MT"/>
              </a:rPr>
              <a:t>Энэ нь яаж болдог вэ?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768" y="1719072"/>
            <a:ext cx="7522463" cy="342595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A7737A-9D03-4C80-9494-770DB1C9E1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90423" y="1240344"/>
            <a:ext cx="8326799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mn-MN" dirty="0">
                <a:solidFill>
                  <a:srgbClr val="585858"/>
                </a:solidFill>
                <a:latin typeface="Arial MT"/>
                <a:cs typeface="Arial MT"/>
              </a:rPr>
              <a:t>Жавагийн бүх код класс дотор байдаг, тэгвэл хэрхэн объектыг хэрхэн үүсгэж, методыг нь дуудах вэ?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mn-MN" dirty="0">
                <a:solidFill>
                  <a:srgbClr val="585858"/>
                </a:solidFill>
                <a:latin typeface="Arial MT"/>
                <a:cs typeface="Arial MT"/>
              </a:rPr>
              <a:t>Класс дахь </a:t>
            </a:r>
            <a:r>
              <a:rPr lang="en-US" dirty="0">
                <a:solidFill>
                  <a:srgbClr val="585858"/>
                </a:solidFill>
                <a:latin typeface="Arial MT"/>
                <a:cs typeface="Arial MT"/>
              </a:rPr>
              <a:t>main</a:t>
            </a:r>
            <a:r>
              <a:rPr lang="mn-MN" dirty="0">
                <a:solidFill>
                  <a:srgbClr val="585858"/>
                </a:solidFill>
                <a:latin typeface="Arial MT"/>
                <a:cs typeface="Arial MT"/>
              </a:rPr>
              <a:t> методын тусгай синтакс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2420" y="2141218"/>
            <a:ext cx="5794375" cy="2917190"/>
            <a:chOff x="312420" y="2141218"/>
            <a:chExt cx="5794375" cy="2917190"/>
          </a:xfrm>
        </p:grpSpPr>
        <p:sp>
          <p:nvSpPr>
            <p:cNvPr id="7" name="object 7"/>
            <p:cNvSpPr/>
            <p:nvPr/>
          </p:nvSpPr>
          <p:spPr>
            <a:xfrm>
              <a:off x="312420" y="2141218"/>
              <a:ext cx="5794375" cy="2917190"/>
            </a:xfrm>
            <a:custGeom>
              <a:avLst/>
              <a:gdLst/>
              <a:ahLst/>
              <a:cxnLst/>
              <a:rect l="l" t="t" r="r" b="b"/>
              <a:pathLst>
                <a:path w="5794375" h="2917190">
                  <a:moveTo>
                    <a:pt x="5670130" y="0"/>
                  </a:moveTo>
                  <a:lnTo>
                    <a:pt x="124117" y="0"/>
                  </a:lnTo>
                  <a:lnTo>
                    <a:pt x="75802" y="9754"/>
                  </a:lnTo>
                  <a:lnTo>
                    <a:pt x="36350" y="36355"/>
                  </a:lnTo>
                  <a:lnTo>
                    <a:pt x="9752" y="75807"/>
                  </a:lnTo>
                  <a:lnTo>
                    <a:pt x="0" y="124117"/>
                  </a:lnTo>
                  <a:lnTo>
                    <a:pt x="0" y="2792818"/>
                  </a:lnTo>
                  <a:lnTo>
                    <a:pt x="9752" y="2841133"/>
                  </a:lnTo>
                  <a:lnTo>
                    <a:pt x="36350" y="2880585"/>
                  </a:lnTo>
                  <a:lnTo>
                    <a:pt x="75802" y="2907183"/>
                  </a:lnTo>
                  <a:lnTo>
                    <a:pt x="124117" y="2916936"/>
                  </a:lnTo>
                  <a:lnTo>
                    <a:pt x="5670130" y="2916936"/>
                  </a:lnTo>
                  <a:lnTo>
                    <a:pt x="5718445" y="2907183"/>
                  </a:lnTo>
                  <a:lnTo>
                    <a:pt x="5757897" y="2880585"/>
                  </a:lnTo>
                  <a:lnTo>
                    <a:pt x="5784495" y="2841133"/>
                  </a:lnTo>
                  <a:lnTo>
                    <a:pt x="5794248" y="2792818"/>
                  </a:lnTo>
                  <a:lnTo>
                    <a:pt x="5794248" y="124117"/>
                  </a:lnTo>
                  <a:lnTo>
                    <a:pt x="5784495" y="75807"/>
                  </a:lnTo>
                  <a:lnTo>
                    <a:pt x="5757897" y="36355"/>
                  </a:lnTo>
                  <a:lnTo>
                    <a:pt x="5718445" y="9754"/>
                  </a:lnTo>
                  <a:lnTo>
                    <a:pt x="5670130" y="0"/>
                  </a:lnTo>
                  <a:close/>
                </a:path>
              </a:pathLst>
            </a:custGeom>
            <a:solidFill>
              <a:srgbClr val="FCF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2420" y="2141218"/>
              <a:ext cx="5794375" cy="2917190"/>
            </a:xfrm>
            <a:custGeom>
              <a:avLst/>
              <a:gdLst/>
              <a:ahLst/>
              <a:cxnLst/>
              <a:rect l="l" t="t" r="r" b="b"/>
              <a:pathLst>
                <a:path w="5794375" h="2917190">
                  <a:moveTo>
                    <a:pt x="0" y="124117"/>
                  </a:moveTo>
                  <a:lnTo>
                    <a:pt x="9752" y="75807"/>
                  </a:lnTo>
                  <a:lnTo>
                    <a:pt x="36350" y="36355"/>
                  </a:lnTo>
                  <a:lnTo>
                    <a:pt x="75802" y="9754"/>
                  </a:lnTo>
                  <a:lnTo>
                    <a:pt x="124117" y="0"/>
                  </a:lnTo>
                  <a:lnTo>
                    <a:pt x="5670130" y="0"/>
                  </a:lnTo>
                  <a:lnTo>
                    <a:pt x="5718445" y="9754"/>
                  </a:lnTo>
                  <a:lnTo>
                    <a:pt x="5757897" y="36355"/>
                  </a:lnTo>
                  <a:lnTo>
                    <a:pt x="5784495" y="75807"/>
                  </a:lnTo>
                  <a:lnTo>
                    <a:pt x="5794248" y="124117"/>
                  </a:lnTo>
                  <a:lnTo>
                    <a:pt x="5794248" y="2792818"/>
                  </a:lnTo>
                  <a:lnTo>
                    <a:pt x="5784495" y="2841133"/>
                  </a:lnTo>
                  <a:lnTo>
                    <a:pt x="5757897" y="2880585"/>
                  </a:lnTo>
                  <a:lnTo>
                    <a:pt x="5718445" y="2907183"/>
                  </a:lnTo>
                  <a:lnTo>
                    <a:pt x="5670130" y="2916936"/>
                  </a:lnTo>
                  <a:lnTo>
                    <a:pt x="124117" y="2916936"/>
                  </a:lnTo>
                  <a:lnTo>
                    <a:pt x="75802" y="2907183"/>
                  </a:lnTo>
                  <a:lnTo>
                    <a:pt x="36350" y="2880585"/>
                  </a:lnTo>
                  <a:lnTo>
                    <a:pt x="9752" y="2841133"/>
                  </a:lnTo>
                  <a:lnTo>
                    <a:pt x="0" y="2792818"/>
                  </a:lnTo>
                  <a:lnTo>
                    <a:pt x="0" y="124117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0424" y="514606"/>
            <a:ext cx="4829332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mn-MN" spc="-5" dirty="0"/>
              <a:t>Программын эхлүүлэх</a:t>
            </a:r>
            <a:r>
              <a:rPr spc="-5" dirty="0"/>
              <a:t>:</a:t>
            </a:r>
            <a:r>
              <a:rPr spc="-30" dirty="0"/>
              <a:t> </a:t>
            </a:r>
            <a:r>
              <a:rPr lang="mn-MN" spc="-10" dirty="0"/>
              <a:t>Жава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426777" y="2254877"/>
            <a:ext cx="311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6D75"/>
                </a:solidFill>
                <a:latin typeface="SimSun"/>
                <a:cs typeface="SimSun"/>
              </a:rPr>
              <a:t>// </a:t>
            </a:r>
            <a:r>
              <a:rPr sz="1800" spc="-5" dirty="0">
                <a:solidFill>
                  <a:srgbClr val="576D75"/>
                </a:solidFill>
                <a:latin typeface="SimSun"/>
                <a:cs typeface="SimSun"/>
              </a:rPr>
              <a:t>start with:</a:t>
            </a:r>
            <a:r>
              <a:rPr sz="1800" spc="-10" dirty="0">
                <a:solidFill>
                  <a:srgbClr val="576D75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576D75"/>
                </a:solidFill>
                <a:latin typeface="SimSun"/>
                <a:cs typeface="SimSun"/>
              </a:rPr>
              <a:t>java</a:t>
            </a:r>
            <a:r>
              <a:rPr sz="1800" spc="-5" dirty="0">
                <a:solidFill>
                  <a:srgbClr val="576D75"/>
                </a:solidFill>
                <a:latin typeface="SimSun"/>
                <a:cs typeface="SimSun"/>
              </a:rPr>
              <a:t> Printer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4715" y="2531363"/>
            <a:ext cx="713740" cy="360045"/>
          </a:xfrm>
          <a:prstGeom prst="rect">
            <a:avLst/>
          </a:prstGeom>
          <a:ln w="28575">
            <a:solidFill>
              <a:srgbClr val="CA4A15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80"/>
              </a:spcBef>
            </a:pPr>
            <a:r>
              <a:rPr sz="1800" spc="-5" dirty="0">
                <a:solidFill>
                  <a:srgbClr val="CA4A15"/>
                </a:solidFill>
                <a:latin typeface="SimSun"/>
                <a:cs typeface="SimSun"/>
              </a:rPr>
              <a:t>class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2577" y="2529197"/>
            <a:ext cx="105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AA097"/>
                </a:solidFill>
                <a:latin typeface="SimSun"/>
                <a:cs typeface="SimSun"/>
              </a:rPr>
              <a:t>Printer</a:t>
            </a:r>
            <a:r>
              <a:rPr sz="1800" spc="-75" dirty="0">
                <a:solidFill>
                  <a:srgbClr val="2AA097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647A83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977" y="2803517"/>
            <a:ext cx="1624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C70C4"/>
                </a:solidFill>
                <a:latin typeface="SimSun"/>
                <a:cs typeface="SimSun"/>
              </a:rPr>
              <a:t>void</a:t>
            </a:r>
            <a:r>
              <a:rPr sz="1800" spc="-40" dirty="0">
                <a:solidFill>
                  <a:srgbClr val="6C70C4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839395"/>
                </a:solidFill>
                <a:latin typeface="SimSun"/>
                <a:cs typeface="SimSun"/>
              </a:rPr>
              <a:t>print</a:t>
            </a:r>
            <a:r>
              <a:rPr sz="1800" spc="-5" dirty="0">
                <a:solidFill>
                  <a:srgbClr val="647A83"/>
                </a:solidFill>
                <a:latin typeface="SimSun"/>
                <a:cs typeface="SimSun"/>
              </a:rPr>
              <a:t>()</a:t>
            </a:r>
            <a:r>
              <a:rPr sz="1800" spc="-35" dirty="0">
                <a:solidFill>
                  <a:srgbClr val="647A83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647A83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1177" y="3077837"/>
            <a:ext cx="2884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39395"/>
                </a:solidFill>
                <a:latin typeface="SimSun"/>
                <a:cs typeface="SimSun"/>
              </a:rPr>
              <a:t>System</a:t>
            </a:r>
            <a:r>
              <a:rPr sz="1800" spc="-5" dirty="0">
                <a:solidFill>
                  <a:srgbClr val="647A83"/>
                </a:solidFill>
                <a:latin typeface="SimSun"/>
                <a:cs typeface="SimSun"/>
              </a:rPr>
              <a:t>.</a:t>
            </a:r>
            <a:r>
              <a:rPr sz="1800" spc="-5" dirty="0">
                <a:solidFill>
                  <a:srgbClr val="839395"/>
                </a:solidFill>
                <a:latin typeface="SimSun"/>
                <a:cs typeface="SimSun"/>
              </a:rPr>
              <a:t>out</a:t>
            </a:r>
            <a:r>
              <a:rPr sz="1800" spc="-5" dirty="0">
                <a:solidFill>
                  <a:srgbClr val="647A83"/>
                </a:solidFill>
                <a:latin typeface="SimSun"/>
                <a:cs typeface="SimSun"/>
              </a:rPr>
              <a:t>.</a:t>
            </a:r>
            <a:r>
              <a:rPr sz="1800" spc="-5" dirty="0">
                <a:solidFill>
                  <a:srgbClr val="839395"/>
                </a:solidFill>
                <a:latin typeface="SimSun"/>
                <a:cs typeface="SimSun"/>
              </a:rPr>
              <a:t>println</a:t>
            </a:r>
            <a:r>
              <a:rPr sz="1800" spc="-5" dirty="0">
                <a:solidFill>
                  <a:srgbClr val="647A83"/>
                </a:solidFill>
                <a:latin typeface="SimSun"/>
                <a:cs typeface="SimSun"/>
              </a:rPr>
              <a:t>(</a:t>
            </a:r>
            <a:r>
              <a:rPr sz="1800" spc="-5" dirty="0">
                <a:solidFill>
                  <a:srgbClr val="859900"/>
                </a:solidFill>
                <a:latin typeface="SimSun"/>
                <a:cs typeface="SimSun"/>
              </a:rPr>
              <a:t>"hi"</a:t>
            </a:r>
            <a:r>
              <a:rPr sz="1800" spc="-5" dirty="0">
                <a:solidFill>
                  <a:srgbClr val="647A83"/>
                </a:solidFill>
                <a:latin typeface="SimSun"/>
                <a:cs typeface="SimSun"/>
              </a:rPr>
              <a:t>);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3977" y="335215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47A83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6670" y="3684892"/>
            <a:ext cx="2407285" cy="230832"/>
          </a:xfrm>
          <a:prstGeom prst="rect">
            <a:avLst/>
          </a:prstGeom>
          <a:solidFill>
            <a:srgbClr val="EDFF4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" dirty="0">
                <a:solidFill>
                  <a:srgbClr val="CA4A15"/>
                </a:solidFill>
                <a:latin typeface="SimSun"/>
                <a:cs typeface="SimSun"/>
              </a:rPr>
              <a:t>public</a:t>
            </a:r>
            <a:r>
              <a:rPr sz="1800" spc="-30" dirty="0">
                <a:solidFill>
                  <a:srgbClr val="CA4A15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CA4A15"/>
                </a:solidFill>
                <a:latin typeface="SimSun"/>
                <a:cs typeface="SimSun"/>
              </a:rPr>
              <a:t>static</a:t>
            </a:r>
            <a:r>
              <a:rPr sz="1800" spc="-30" dirty="0">
                <a:solidFill>
                  <a:srgbClr val="CA4A15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6C70C4"/>
                </a:solidFill>
                <a:latin typeface="SimSun"/>
                <a:cs typeface="SimSun"/>
              </a:rPr>
              <a:t>void</a:t>
            </a:r>
            <a:r>
              <a:rPr sz="1800" spc="-25" dirty="0">
                <a:solidFill>
                  <a:srgbClr val="6C70C4"/>
                </a:solidFill>
                <a:latin typeface="SimSun"/>
                <a:cs typeface="SimSun"/>
              </a:rPr>
              <a:t> </a:t>
            </a:r>
            <a:r>
              <a:rPr sz="1800" spc="10" dirty="0">
                <a:solidFill>
                  <a:srgbClr val="839395"/>
                </a:solidFill>
                <a:latin typeface="SimSun"/>
                <a:cs typeface="SimSun"/>
              </a:rPr>
              <a:t>ma</a:t>
            </a:r>
            <a:endParaRPr sz="1800" dirty="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03435" y="3684892"/>
            <a:ext cx="2149475" cy="230832"/>
          </a:xfrm>
          <a:prstGeom prst="rect">
            <a:avLst/>
          </a:prstGeom>
          <a:solidFill>
            <a:srgbClr val="EDFF41"/>
          </a:solidFill>
        </p:spPr>
        <p:txBody>
          <a:bodyPr vert="horz" wrap="square" lIns="0" tIns="0" rIns="0" bIns="0" rtlCol="0">
            <a:spAutoFit/>
          </a:bodyPr>
          <a:lstStyle/>
          <a:p>
            <a:pPr marL="191770">
              <a:lnSpc>
                <a:spcPts val="1800"/>
              </a:lnSpc>
            </a:pPr>
            <a:r>
              <a:rPr sz="1800" dirty="0">
                <a:solidFill>
                  <a:srgbClr val="839395"/>
                </a:solidFill>
                <a:latin typeface="SimSun"/>
                <a:cs typeface="SimSun"/>
              </a:rPr>
              <a:t>in</a:t>
            </a:r>
            <a:r>
              <a:rPr sz="1800" dirty="0">
                <a:solidFill>
                  <a:srgbClr val="647A83"/>
                </a:solidFill>
                <a:latin typeface="SimSun"/>
                <a:cs typeface="SimSun"/>
              </a:rPr>
              <a:t>(</a:t>
            </a:r>
            <a:r>
              <a:rPr sz="1800" dirty="0">
                <a:solidFill>
                  <a:srgbClr val="6C70C4"/>
                </a:solidFill>
                <a:latin typeface="SimSun"/>
                <a:cs typeface="SimSun"/>
              </a:rPr>
              <a:t>String</a:t>
            </a:r>
            <a:r>
              <a:rPr sz="1800" dirty="0">
                <a:solidFill>
                  <a:srgbClr val="647A83"/>
                </a:solidFill>
                <a:latin typeface="SimSun"/>
                <a:cs typeface="SimSun"/>
              </a:rPr>
              <a:t>[]</a:t>
            </a:r>
            <a:r>
              <a:rPr sz="1800" spc="-80" dirty="0">
                <a:solidFill>
                  <a:srgbClr val="647A83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839395"/>
                </a:solidFill>
                <a:latin typeface="SimSun"/>
                <a:cs typeface="SimSun"/>
              </a:rPr>
              <a:t>args</a:t>
            </a:r>
            <a:r>
              <a:rPr sz="1800" spc="-5" dirty="0">
                <a:solidFill>
                  <a:srgbClr val="647A83"/>
                </a:solidFill>
                <a:latin typeface="SimSun"/>
                <a:cs typeface="SimSun"/>
              </a:rPr>
              <a:t>)</a:t>
            </a:r>
            <a:endParaRPr sz="1800" dirty="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43277" y="362647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47A83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3977" y="444943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47A83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6777" y="472375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47A83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86586" y="2468689"/>
            <a:ext cx="5407025" cy="2012314"/>
            <a:chOff x="1186586" y="2468689"/>
            <a:chExt cx="5407025" cy="2012314"/>
          </a:xfrm>
        </p:grpSpPr>
        <p:sp>
          <p:nvSpPr>
            <p:cNvPr id="24" name="object 24"/>
            <p:cNvSpPr/>
            <p:nvPr/>
          </p:nvSpPr>
          <p:spPr>
            <a:xfrm>
              <a:off x="6259067" y="3430523"/>
              <a:ext cx="329565" cy="1045844"/>
            </a:xfrm>
            <a:custGeom>
              <a:avLst/>
              <a:gdLst/>
              <a:ahLst/>
              <a:cxnLst/>
              <a:rect l="l" t="t" r="r" b="b"/>
              <a:pathLst>
                <a:path w="329565" h="1045845">
                  <a:moveTo>
                    <a:pt x="0" y="0"/>
                  </a:moveTo>
                  <a:lnTo>
                    <a:pt x="43756" y="5879"/>
                  </a:lnTo>
                  <a:lnTo>
                    <a:pt x="83074" y="22470"/>
                  </a:lnTo>
                  <a:lnTo>
                    <a:pt x="116385" y="48206"/>
                  </a:lnTo>
                  <a:lnTo>
                    <a:pt x="142121" y="81517"/>
                  </a:lnTo>
                  <a:lnTo>
                    <a:pt x="158712" y="120835"/>
                  </a:lnTo>
                  <a:lnTo>
                    <a:pt x="164592" y="164592"/>
                  </a:lnTo>
                  <a:lnTo>
                    <a:pt x="164592" y="358140"/>
                  </a:lnTo>
                  <a:lnTo>
                    <a:pt x="170471" y="401896"/>
                  </a:lnTo>
                  <a:lnTo>
                    <a:pt x="187062" y="441214"/>
                  </a:lnTo>
                  <a:lnTo>
                    <a:pt x="212798" y="474525"/>
                  </a:lnTo>
                  <a:lnTo>
                    <a:pt x="246109" y="500261"/>
                  </a:lnTo>
                  <a:lnTo>
                    <a:pt x="285427" y="516852"/>
                  </a:lnTo>
                  <a:lnTo>
                    <a:pt x="329184" y="522731"/>
                  </a:lnTo>
                  <a:lnTo>
                    <a:pt x="285427" y="528611"/>
                  </a:lnTo>
                  <a:lnTo>
                    <a:pt x="246109" y="545202"/>
                  </a:lnTo>
                  <a:lnTo>
                    <a:pt x="212798" y="570938"/>
                  </a:lnTo>
                  <a:lnTo>
                    <a:pt x="187062" y="604249"/>
                  </a:lnTo>
                  <a:lnTo>
                    <a:pt x="170471" y="643567"/>
                  </a:lnTo>
                  <a:lnTo>
                    <a:pt x="164592" y="687324"/>
                  </a:lnTo>
                  <a:lnTo>
                    <a:pt x="164592" y="880872"/>
                  </a:lnTo>
                  <a:lnTo>
                    <a:pt x="158712" y="924628"/>
                  </a:lnTo>
                  <a:lnTo>
                    <a:pt x="142121" y="963946"/>
                  </a:lnTo>
                  <a:lnTo>
                    <a:pt x="116385" y="997257"/>
                  </a:lnTo>
                  <a:lnTo>
                    <a:pt x="83074" y="1022993"/>
                  </a:lnTo>
                  <a:lnTo>
                    <a:pt x="43756" y="1039584"/>
                  </a:lnTo>
                  <a:lnTo>
                    <a:pt x="0" y="1045463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03678" y="2473451"/>
              <a:ext cx="2618740" cy="572770"/>
            </a:xfrm>
            <a:custGeom>
              <a:avLst/>
              <a:gdLst/>
              <a:ahLst/>
              <a:cxnLst/>
              <a:rect l="l" t="t" r="r" b="b"/>
              <a:pathLst>
                <a:path w="2618740" h="572769">
                  <a:moveTo>
                    <a:pt x="2618486" y="0"/>
                  </a:moveTo>
                  <a:lnTo>
                    <a:pt x="1310894" y="0"/>
                  </a:lnTo>
                  <a:lnTo>
                    <a:pt x="1310894" y="334010"/>
                  </a:lnTo>
                  <a:lnTo>
                    <a:pt x="38011" y="334010"/>
                  </a:lnTo>
                  <a:lnTo>
                    <a:pt x="38011" y="340360"/>
                  </a:lnTo>
                  <a:lnTo>
                    <a:pt x="0" y="340360"/>
                  </a:lnTo>
                  <a:lnTo>
                    <a:pt x="0" y="477520"/>
                  </a:lnTo>
                  <a:lnTo>
                    <a:pt x="1310894" y="477520"/>
                  </a:lnTo>
                  <a:lnTo>
                    <a:pt x="1310894" y="572770"/>
                  </a:lnTo>
                  <a:lnTo>
                    <a:pt x="2618486" y="572770"/>
                  </a:lnTo>
                  <a:lnTo>
                    <a:pt x="2618486" y="477520"/>
                  </a:lnTo>
                  <a:lnTo>
                    <a:pt x="2618486" y="340360"/>
                  </a:lnTo>
                  <a:lnTo>
                    <a:pt x="2618486" y="334010"/>
                  </a:lnTo>
                  <a:lnTo>
                    <a:pt x="2618486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1348" y="2473451"/>
              <a:ext cx="3931285" cy="573405"/>
            </a:xfrm>
            <a:custGeom>
              <a:avLst/>
              <a:gdLst/>
              <a:ahLst/>
              <a:cxnLst/>
              <a:rect l="l" t="t" r="r" b="b"/>
              <a:pathLst>
                <a:path w="3931285" h="573405">
                  <a:moveTo>
                    <a:pt x="2623223" y="0"/>
                  </a:moveTo>
                  <a:lnTo>
                    <a:pt x="2841155" y="0"/>
                  </a:lnTo>
                  <a:lnTo>
                    <a:pt x="3168053" y="0"/>
                  </a:lnTo>
                  <a:lnTo>
                    <a:pt x="3930815" y="0"/>
                  </a:lnTo>
                  <a:lnTo>
                    <a:pt x="3930815" y="334264"/>
                  </a:lnTo>
                  <a:lnTo>
                    <a:pt x="3930815" y="477520"/>
                  </a:lnTo>
                  <a:lnTo>
                    <a:pt x="3930815" y="573024"/>
                  </a:lnTo>
                  <a:lnTo>
                    <a:pt x="3168053" y="573024"/>
                  </a:lnTo>
                  <a:lnTo>
                    <a:pt x="2841155" y="573024"/>
                  </a:lnTo>
                  <a:lnTo>
                    <a:pt x="2623223" y="573024"/>
                  </a:lnTo>
                  <a:lnTo>
                    <a:pt x="2623223" y="477520"/>
                  </a:lnTo>
                  <a:lnTo>
                    <a:pt x="0" y="340283"/>
                  </a:lnTo>
                  <a:lnTo>
                    <a:pt x="2623223" y="334264"/>
                  </a:lnTo>
                  <a:lnTo>
                    <a:pt x="2623223" y="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669193" y="2897435"/>
            <a:ext cx="1946910" cy="197618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lang="en-US" sz="1400" spc="-20" dirty="0">
                <a:latin typeface="Arial MT"/>
                <a:cs typeface="Arial MT"/>
              </a:rPr>
              <a:t>main</a:t>
            </a:r>
            <a:r>
              <a:rPr lang="mn-MN" sz="1400" spc="-20" dirty="0">
                <a:latin typeface="Arial MT"/>
                <a:cs typeface="Arial MT"/>
              </a:rPr>
              <a:t> метод ажиллан, энд объект үүсгэх, аргыг дуудах зорилгоор ашиглагддаг.</a:t>
            </a:r>
          </a:p>
          <a:p>
            <a:pPr marL="12700" marR="5080">
              <a:lnSpc>
                <a:spcPct val="100000"/>
              </a:lnSpc>
              <a:spcBef>
                <a:spcPts val="90"/>
              </a:spcBef>
            </a:pPr>
            <a:endParaRPr lang="mn-MN" sz="1400" spc="-2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lang="mn-MN" sz="1400" spc="-20" dirty="0">
                <a:latin typeface="Arial MT"/>
                <a:cs typeface="Arial MT"/>
              </a:rPr>
              <a:t>Статик метод нь объект биш класст хамаарах ба ерөнхийдөө тэдгээрээс зайлсхийдэг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955393" y="2422612"/>
            <a:ext cx="101981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9494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in </a:t>
            </a:r>
            <a:r>
              <a:rPr sz="1400" spc="-15" dirty="0">
                <a:latin typeface="Arial MT"/>
                <a:cs typeface="Arial MT"/>
              </a:rPr>
              <a:t>Java,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everything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77965" y="2849369"/>
            <a:ext cx="5746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class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75776" y="4034192"/>
            <a:ext cx="3161665" cy="1044575"/>
            <a:chOff x="2175776" y="4034192"/>
            <a:chExt cx="3161665" cy="1044575"/>
          </a:xfrm>
        </p:grpSpPr>
        <p:sp>
          <p:nvSpPr>
            <p:cNvPr id="33" name="object 33"/>
            <p:cNvSpPr/>
            <p:nvPr/>
          </p:nvSpPr>
          <p:spPr>
            <a:xfrm>
              <a:off x="2180539" y="4038955"/>
              <a:ext cx="3152140" cy="1035050"/>
            </a:xfrm>
            <a:custGeom>
              <a:avLst/>
              <a:gdLst/>
              <a:ahLst/>
              <a:cxnLst/>
              <a:rect l="l" t="t" r="r" b="b"/>
              <a:pathLst>
                <a:path w="3152140" h="1035050">
                  <a:moveTo>
                    <a:pt x="0" y="0"/>
                  </a:moveTo>
                  <a:lnTo>
                    <a:pt x="1844344" y="700176"/>
                  </a:lnTo>
                  <a:lnTo>
                    <a:pt x="1844344" y="1034440"/>
                  </a:lnTo>
                  <a:lnTo>
                    <a:pt x="3151936" y="1034440"/>
                  </a:lnTo>
                  <a:lnTo>
                    <a:pt x="3151936" y="461416"/>
                  </a:lnTo>
                  <a:lnTo>
                    <a:pt x="1844344" y="461416"/>
                  </a:lnTo>
                  <a:lnTo>
                    <a:pt x="1844344" y="556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80539" y="4038955"/>
              <a:ext cx="3152140" cy="1035050"/>
            </a:xfrm>
            <a:custGeom>
              <a:avLst/>
              <a:gdLst/>
              <a:ahLst/>
              <a:cxnLst/>
              <a:rect l="l" t="t" r="r" b="b"/>
              <a:pathLst>
                <a:path w="3152140" h="1035050">
                  <a:moveTo>
                    <a:pt x="1844344" y="461416"/>
                  </a:moveTo>
                  <a:lnTo>
                    <a:pt x="2062276" y="461416"/>
                  </a:lnTo>
                  <a:lnTo>
                    <a:pt x="2389174" y="461416"/>
                  </a:lnTo>
                  <a:lnTo>
                    <a:pt x="3151936" y="461416"/>
                  </a:lnTo>
                  <a:lnTo>
                    <a:pt x="3151936" y="556920"/>
                  </a:lnTo>
                  <a:lnTo>
                    <a:pt x="3151936" y="700176"/>
                  </a:lnTo>
                  <a:lnTo>
                    <a:pt x="3151936" y="1034440"/>
                  </a:lnTo>
                  <a:lnTo>
                    <a:pt x="2389174" y="1034440"/>
                  </a:lnTo>
                  <a:lnTo>
                    <a:pt x="2062276" y="1034440"/>
                  </a:lnTo>
                  <a:lnTo>
                    <a:pt x="1844344" y="1034440"/>
                  </a:lnTo>
                  <a:lnTo>
                    <a:pt x="1844344" y="700176"/>
                  </a:lnTo>
                  <a:lnTo>
                    <a:pt x="0" y="0"/>
                  </a:lnTo>
                  <a:lnTo>
                    <a:pt x="1844344" y="556920"/>
                  </a:lnTo>
                  <a:lnTo>
                    <a:pt x="1844344" y="461416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41177" y="3900797"/>
            <a:ext cx="3878579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46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39395"/>
                </a:solidFill>
                <a:latin typeface="SimSun"/>
                <a:cs typeface="SimSun"/>
              </a:rPr>
              <a:t>Printer obj </a:t>
            </a:r>
            <a:r>
              <a:rPr sz="1800" dirty="0">
                <a:solidFill>
                  <a:srgbClr val="6C70C4"/>
                </a:solidFill>
                <a:latin typeface="SimSun"/>
                <a:cs typeface="SimSun"/>
              </a:rPr>
              <a:t>= </a:t>
            </a:r>
            <a:r>
              <a:rPr sz="1800" spc="-5" dirty="0">
                <a:solidFill>
                  <a:srgbClr val="CA4A15"/>
                </a:solidFill>
                <a:latin typeface="SimSun"/>
                <a:cs typeface="SimSun"/>
              </a:rPr>
              <a:t>new </a:t>
            </a:r>
            <a:r>
              <a:rPr sz="1800" dirty="0">
                <a:solidFill>
                  <a:srgbClr val="839395"/>
                </a:solidFill>
                <a:latin typeface="SimSun"/>
                <a:cs typeface="SimSun"/>
              </a:rPr>
              <a:t>Printer</a:t>
            </a:r>
            <a:r>
              <a:rPr sz="1800" dirty="0">
                <a:solidFill>
                  <a:srgbClr val="647A83"/>
                </a:solidFill>
                <a:latin typeface="SimSun"/>
                <a:cs typeface="SimSun"/>
              </a:rPr>
              <a:t>(); </a:t>
            </a:r>
            <a:r>
              <a:rPr sz="1800" spc="-890" dirty="0">
                <a:solidFill>
                  <a:srgbClr val="647A83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839395"/>
                </a:solidFill>
                <a:latin typeface="SimSun"/>
                <a:cs typeface="SimSun"/>
              </a:rPr>
              <a:t>obj</a:t>
            </a:r>
            <a:r>
              <a:rPr sz="1800" spc="-5" dirty="0">
                <a:solidFill>
                  <a:srgbClr val="647A83"/>
                </a:solidFill>
                <a:latin typeface="SimSun"/>
                <a:cs typeface="SimSun"/>
              </a:rPr>
              <a:t>.</a:t>
            </a:r>
            <a:r>
              <a:rPr sz="1800" spc="-5" dirty="0">
                <a:solidFill>
                  <a:srgbClr val="839395"/>
                </a:solidFill>
                <a:latin typeface="SimSun"/>
                <a:cs typeface="SimSun"/>
              </a:rPr>
              <a:t>print</a:t>
            </a:r>
            <a:r>
              <a:rPr sz="1800" spc="-5" dirty="0">
                <a:solidFill>
                  <a:srgbClr val="647A83"/>
                </a:solidFill>
                <a:latin typeface="SimSun"/>
                <a:cs typeface="SimSun"/>
              </a:rPr>
              <a:t>();</a:t>
            </a:r>
            <a:endParaRPr sz="1800">
              <a:latin typeface="SimSun"/>
              <a:cs typeface="SimSun"/>
            </a:endParaRPr>
          </a:p>
          <a:p>
            <a:pPr marL="2932430" marR="5080" indent="-128270">
              <a:lnSpc>
                <a:spcPts val="1680"/>
              </a:lnSpc>
              <a:spcBef>
                <a:spcPts val="50"/>
              </a:spcBef>
            </a:pPr>
            <a:r>
              <a:rPr sz="1400" spc="-5" dirty="0">
                <a:latin typeface="Arial MT"/>
                <a:cs typeface="Arial MT"/>
              </a:rPr>
              <a:t>main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must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be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public </a:t>
            </a:r>
            <a:r>
              <a:rPr sz="1400" spc="-15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59620" y="4876393"/>
            <a:ext cx="4375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s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spc="-5" dirty="0">
                <a:latin typeface="Arial MT"/>
                <a:cs typeface="Arial MT"/>
              </a:rPr>
              <a:t>ic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0100" y="3622547"/>
            <a:ext cx="2289175" cy="356870"/>
          </a:xfrm>
          <a:custGeom>
            <a:avLst/>
            <a:gdLst/>
            <a:ahLst/>
            <a:cxnLst/>
            <a:rect l="l" t="t" r="r" b="b"/>
            <a:pathLst>
              <a:path w="2289175" h="356870">
                <a:moveTo>
                  <a:pt x="0" y="0"/>
                </a:moveTo>
                <a:lnTo>
                  <a:pt x="2289048" y="0"/>
                </a:lnTo>
                <a:lnTo>
                  <a:pt x="2289048" y="356616"/>
                </a:lnTo>
                <a:lnTo>
                  <a:pt x="0" y="356616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CA4A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9BFF21AE-BA0D-4AD0-9E8C-A211A85A18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36462"/>
            <a:ext cx="9135110" cy="3008630"/>
            <a:chOff x="0" y="2136462"/>
            <a:chExt cx="9135110" cy="3008630"/>
          </a:xfrm>
        </p:grpSpPr>
        <p:sp>
          <p:nvSpPr>
            <p:cNvPr id="3" name="object 3"/>
            <p:cNvSpPr/>
            <p:nvPr/>
          </p:nvSpPr>
          <p:spPr>
            <a:xfrm>
              <a:off x="312420" y="2141224"/>
              <a:ext cx="5794375" cy="2707005"/>
            </a:xfrm>
            <a:custGeom>
              <a:avLst/>
              <a:gdLst/>
              <a:ahLst/>
              <a:cxnLst/>
              <a:rect l="l" t="t" r="r" b="b"/>
              <a:pathLst>
                <a:path w="5794375" h="2707004">
                  <a:moveTo>
                    <a:pt x="5679084" y="0"/>
                  </a:moveTo>
                  <a:lnTo>
                    <a:pt x="115163" y="0"/>
                  </a:lnTo>
                  <a:lnTo>
                    <a:pt x="70337" y="9050"/>
                  </a:lnTo>
                  <a:lnTo>
                    <a:pt x="33731" y="33731"/>
                  </a:lnTo>
                  <a:lnTo>
                    <a:pt x="9050" y="70337"/>
                  </a:lnTo>
                  <a:lnTo>
                    <a:pt x="0" y="115163"/>
                  </a:lnTo>
                  <a:lnTo>
                    <a:pt x="0" y="2591447"/>
                  </a:lnTo>
                  <a:lnTo>
                    <a:pt x="9050" y="2636275"/>
                  </a:lnTo>
                  <a:lnTo>
                    <a:pt x="33731" y="2672886"/>
                  </a:lnTo>
                  <a:lnTo>
                    <a:pt x="70337" y="2697571"/>
                  </a:lnTo>
                  <a:lnTo>
                    <a:pt x="115163" y="2706624"/>
                  </a:lnTo>
                  <a:lnTo>
                    <a:pt x="5679084" y="2706624"/>
                  </a:lnTo>
                  <a:lnTo>
                    <a:pt x="5723910" y="2697571"/>
                  </a:lnTo>
                  <a:lnTo>
                    <a:pt x="5760516" y="2672886"/>
                  </a:lnTo>
                  <a:lnTo>
                    <a:pt x="5785197" y="2636275"/>
                  </a:lnTo>
                  <a:lnTo>
                    <a:pt x="5794248" y="2591447"/>
                  </a:lnTo>
                  <a:lnTo>
                    <a:pt x="5794248" y="115163"/>
                  </a:lnTo>
                  <a:lnTo>
                    <a:pt x="5785197" y="70337"/>
                  </a:lnTo>
                  <a:lnTo>
                    <a:pt x="5760516" y="33731"/>
                  </a:lnTo>
                  <a:lnTo>
                    <a:pt x="5723910" y="9050"/>
                  </a:lnTo>
                  <a:lnTo>
                    <a:pt x="5679084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2420" y="2141224"/>
              <a:ext cx="5794375" cy="2707005"/>
            </a:xfrm>
            <a:custGeom>
              <a:avLst/>
              <a:gdLst/>
              <a:ahLst/>
              <a:cxnLst/>
              <a:rect l="l" t="t" r="r" b="b"/>
              <a:pathLst>
                <a:path w="5794375" h="2707004">
                  <a:moveTo>
                    <a:pt x="0" y="115163"/>
                  </a:moveTo>
                  <a:lnTo>
                    <a:pt x="9050" y="70337"/>
                  </a:lnTo>
                  <a:lnTo>
                    <a:pt x="33731" y="33731"/>
                  </a:lnTo>
                  <a:lnTo>
                    <a:pt x="70337" y="9050"/>
                  </a:lnTo>
                  <a:lnTo>
                    <a:pt x="115163" y="0"/>
                  </a:lnTo>
                  <a:lnTo>
                    <a:pt x="5679084" y="0"/>
                  </a:lnTo>
                  <a:lnTo>
                    <a:pt x="5723910" y="9050"/>
                  </a:lnTo>
                  <a:lnTo>
                    <a:pt x="5760516" y="33731"/>
                  </a:lnTo>
                  <a:lnTo>
                    <a:pt x="5785197" y="70337"/>
                  </a:lnTo>
                  <a:lnTo>
                    <a:pt x="5794248" y="115163"/>
                  </a:lnTo>
                  <a:lnTo>
                    <a:pt x="5794248" y="2591447"/>
                  </a:lnTo>
                  <a:lnTo>
                    <a:pt x="5785197" y="2636275"/>
                  </a:lnTo>
                  <a:lnTo>
                    <a:pt x="5760516" y="2672886"/>
                  </a:lnTo>
                  <a:lnTo>
                    <a:pt x="5723910" y="2697571"/>
                  </a:lnTo>
                  <a:lnTo>
                    <a:pt x="5679084" y="2706624"/>
                  </a:lnTo>
                  <a:lnTo>
                    <a:pt x="115163" y="2706624"/>
                  </a:lnTo>
                  <a:lnTo>
                    <a:pt x="70337" y="2697571"/>
                  </a:lnTo>
                  <a:lnTo>
                    <a:pt x="33731" y="2672886"/>
                  </a:lnTo>
                  <a:lnTo>
                    <a:pt x="9050" y="2636275"/>
                  </a:lnTo>
                  <a:lnTo>
                    <a:pt x="0" y="2591447"/>
                  </a:lnTo>
                  <a:lnTo>
                    <a:pt x="0" y="115163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Starting</a:t>
            </a:r>
            <a:r>
              <a:rPr spc="-10" dirty="0"/>
              <a:t> </a:t>
            </a:r>
            <a:r>
              <a:rPr spc="-5" dirty="0"/>
              <a:t>a program:</a:t>
            </a:r>
            <a:r>
              <a:rPr spc="-35" dirty="0"/>
              <a:t> </a:t>
            </a:r>
            <a:r>
              <a:rPr spc="-5" dirty="0"/>
              <a:t>Javascript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0424" y="1240344"/>
            <a:ext cx="6760209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Objects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do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not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do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anything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their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own,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they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wait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 method</a:t>
            </a:r>
            <a:r>
              <a:rPr sz="18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calls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Every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program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needs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starting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point,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or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waits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events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40" y="2252240"/>
            <a:ext cx="551370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053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A9954"/>
                </a:solidFill>
                <a:latin typeface="SimSun"/>
                <a:cs typeface="SimSun"/>
              </a:rPr>
              <a:t>// </a:t>
            </a:r>
            <a:r>
              <a:rPr sz="1800" spc="-5" dirty="0">
                <a:solidFill>
                  <a:srgbClr val="6A9954"/>
                </a:solidFill>
                <a:latin typeface="SimSun"/>
                <a:cs typeface="SimSun"/>
              </a:rPr>
              <a:t>start with: </a:t>
            </a:r>
            <a:r>
              <a:rPr sz="1800" dirty="0">
                <a:solidFill>
                  <a:srgbClr val="6A9954"/>
                </a:solidFill>
                <a:latin typeface="SimSun"/>
                <a:cs typeface="SimSun"/>
              </a:rPr>
              <a:t>node </a:t>
            </a:r>
            <a:r>
              <a:rPr sz="1800" spc="-5" dirty="0">
                <a:solidFill>
                  <a:srgbClr val="6A9954"/>
                </a:solidFill>
                <a:latin typeface="SimSun"/>
                <a:cs typeface="SimSun"/>
              </a:rPr>
              <a:t>file.js </a:t>
            </a:r>
            <a:r>
              <a:rPr sz="1800" spc="-885" dirty="0">
                <a:solidFill>
                  <a:srgbClr val="6A9954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C585C0"/>
                </a:solidFill>
                <a:latin typeface="SimSun"/>
                <a:cs typeface="SimSun"/>
              </a:rPr>
              <a:t>function</a:t>
            </a:r>
            <a:r>
              <a:rPr sz="1800" spc="-15" dirty="0">
                <a:solidFill>
                  <a:srgbClr val="C585C0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DCDCAA"/>
                </a:solidFill>
                <a:latin typeface="SimSun"/>
                <a:cs typeface="SimSun"/>
              </a:rPr>
              <a:t>createPrinter</a:t>
            </a:r>
            <a:r>
              <a:rPr sz="1800" spc="-5" dirty="0">
                <a:solidFill>
                  <a:srgbClr val="D3D3D3"/>
                </a:solidFill>
                <a:latin typeface="SimSun"/>
                <a:cs typeface="SimSun"/>
              </a:rPr>
              <a:t>()</a:t>
            </a:r>
            <a:r>
              <a:rPr sz="1800" spc="-15" dirty="0">
                <a:solidFill>
                  <a:srgbClr val="D3D3D3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D3D3D3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solidFill>
                  <a:srgbClr val="C585C0"/>
                </a:solidFill>
                <a:latin typeface="SimSun"/>
                <a:cs typeface="SimSun"/>
              </a:rPr>
              <a:t>return</a:t>
            </a:r>
            <a:r>
              <a:rPr sz="1800" spc="-60" dirty="0">
                <a:solidFill>
                  <a:srgbClr val="C585C0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D3D3D3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</a:pPr>
            <a:r>
              <a:rPr sz="1800" spc="-5" dirty="0">
                <a:solidFill>
                  <a:srgbClr val="DCDCAA"/>
                </a:solidFill>
                <a:latin typeface="SimSun"/>
                <a:cs typeface="SimSun"/>
              </a:rPr>
              <a:t>print</a:t>
            </a:r>
            <a:r>
              <a:rPr sz="1800" spc="-5" dirty="0">
                <a:solidFill>
                  <a:srgbClr val="D3D3D3"/>
                </a:solidFill>
                <a:latin typeface="SimSun"/>
                <a:cs typeface="SimSun"/>
              </a:rPr>
              <a:t>:</a:t>
            </a:r>
            <a:r>
              <a:rPr sz="1800" dirty="0">
                <a:solidFill>
                  <a:srgbClr val="D3D3D3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C585C0"/>
                </a:solidFill>
                <a:latin typeface="SimSun"/>
                <a:cs typeface="SimSun"/>
              </a:rPr>
              <a:t>function</a:t>
            </a:r>
            <a:r>
              <a:rPr sz="1800" spc="-5" dirty="0">
                <a:solidFill>
                  <a:srgbClr val="D3D3D3"/>
                </a:solidFill>
                <a:latin typeface="SimSun"/>
                <a:cs typeface="SimSun"/>
              </a:rPr>
              <a:t>()</a:t>
            </a:r>
            <a:r>
              <a:rPr sz="1800" dirty="0">
                <a:solidFill>
                  <a:srgbClr val="D3D3D3"/>
                </a:solidFill>
                <a:latin typeface="SimSun"/>
                <a:cs typeface="SimSun"/>
              </a:rPr>
              <a:t> { </a:t>
            </a:r>
            <a:r>
              <a:rPr sz="1800" spc="-5" dirty="0">
                <a:solidFill>
                  <a:srgbClr val="9CDCFD"/>
                </a:solidFill>
                <a:latin typeface="SimSun"/>
                <a:cs typeface="SimSun"/>
              </a:rPr>
              <a:t>console</a:t>
            </a:r>
            <a:r>
              <a:rPr sz="1800" spc="-5" dirty="0">
                <a:solidFill>
                  <a:srgbClr val="D3D3D3"/>
                </a:solidFill>
                <a:latin typeface="SimSun"/>
                <a:cs typeface="SimSun"/>
              </a:rPr>
              <a:t>.</a:t>
            </a:r>
            <a:r>
              <a:rPr sz="1800" spc="-5" dirty="0">
                <a:solidFill>
                  <a:srgbClr val="DCDCAA"/>
                </a:solidFill>
                <a:latin typeface="SimSun"/>
                <a:cs typeface="SimSun"/>
              </a:rPr>
              <a:t>log</a:t>
            </a:r>
            <a:r>
              <a:rPr sz="1800" spc="-5" dirty="0">
                <a:solidFill>
                  <a:srgbClr val="D3D3D3"/>
                </a:solidFill>
                <a:latin typeface="SimSun"/>
                <a:cs typeface="SimSun"/>
              </a:rPr>
              <a:t>(</a:t>
            </a:r>
            <a:r>
              <a:rPr sz="1800" spc="-5" dirty="0">
                <a:solidFill>
                  <a:srgbClr val="CE9178"/>
                </a:solidFill>
                <a:latin typeface="SimSun"/>
                <a:cs typeface="SimSun"/>
              </a:rPr>
              <a:t>"hi"</a:t>
            </a:r>
            <a:r>
              <a:rPr sz="1800" spc="-5" dirty="0">
                <a:solidFill>
                  <a:srgbClr val="D3D3D3"/>
                </a:solidFill>
                <a:latin typeface="SimSun"/>
                <a:cs typeface="SimSun"/>
              </a:rPr>
              <a:t>);</a:t>
            </a:r>
            <a:r>
              <a:rPr sz="1800" dirty="0">
                <a:solidFill>
                  <a:srgbClr val="D3D3D3"/>
                </a:solidFill>
                <a:latin typeface="SimSun"/>
                <a:cs typeface="SimSun"/>
              </a:rPr>
              <a:t> }</a:t>
            </a:r>
            <a:endParaRPr sz="18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sz="1800" dirty="0">
                <a:solidFill>
                  <a:srgbClr val="D3D3D3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3D3D3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  <a:p>
            <a:pPr marL="12700" marR="1833880">
              <a:lnSpc>
                <a:spcPct val="100000"/>
              </a:lnSpc>
            </a:pPr>
            <a:r>
              <a:rPr sz="1800" spc="-5" dirty="0">
                <a:solidFill>
                  <a:srgbClr val="C585C0"/>
                </a:solidFill>
                <a:latin typeface="SimSun"/>
                <a:cs typeface="SimSun"/>
              </a:rPr>
              <a:t>const </a:t>
            </a:r>
            <a:r>
              <a:rPr sz="1800" spc="-5" dirty="0">
                <a:solidFill>
                  <a:srgbClr val="DCDCAA"/>
                </a:solidFill>
                <a:latin typeface="SimSun"/>
                <a:cs typeface="SimSun"/>
              </a:rPr>
              <a:t>printer</a:t>
            </a:r>
            <a:r>
              <a:rPr sz="1800" dirty="0">
                <a:solidFill>
                  <a:srgbClr val="DCDCAA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D3D3D3"/>
                </a:solidFill>
                <a:latin typeface="SimSun"/>
                <a:cs typeface="SimSun"/>
              </a:rPr>
              <a:t>= </a:t>
            </a:r>
            <a:r>
              <a:rPr sz="1800" spc="-5" dirty="0">
                <a:solidFill>
                  <a:srgbClr val="9CDCFD"/>
                </a:solidFill>
                <a:latin typeface="SimSun"/>
                <a:cs typeface="SimSun"/>
              </a:rPr>
              <a:t>createPrinter</a:t>
            </a:r>
            <a:r>
              <a:rPr sz="1800" spc="-5" dirty="0">
                <a:solidFill>
                  <a:srgbClr val="D3D3D3"/>
                </a:solidFill>
                <a:latin typeface="SimSun"/>
                <a:cs typeface="SimSun"/>
              </a:rPr>
              <a:t>(); </a:t>
            </a:r>
            <a:r>
              <a:rPr sz="1800" spc="-885" dirty="0">
                <a:solidFill>
                  <a:srgbClr val="D3D3D3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9CDCFD"/>
                </a:solidFill>
                <a:latin typeface="SimSun"/>
                <a:cs typeface="SimSun"/>
              </a:rPr>
              <a:t>printer</a:t>
            </a:r>
            <a:r>
              <a:rPr sz="1800" spc="-5" dirty="0">
                <a:solidFill>
                  <a:srgbClr val="D3D3D3"/>
                </a:solidFill>
                <a:latin typeface="SimSun"/>
                <a:cs typeface="SimSun"/>
              </a:rPr>
              <a:t>.</a:t>
            </a:r>
            <a:r>
              <a:rPr sz="1800" spc="-5" dirty="0">
                <a:solidFill>
                  <a:srgbClr val="DCDCAA"/>
                </a:solidFill>
                <a:latin typeface="SimSun"/>
                <a:cs typeface="SimSun"/>
              </a:rPr>
              <a:t>print</a:t>
            </a:r>
            <a:r>
              <a:rPr sz="1800" spc="-5" dirty="0">
                <a:solidFill>
                  <a:srgbClr val="D3D3D3"/>
                </a:solidFill>
                <a:latin typeface="SimSun"/>
                <a:cs typeface="SimSun"/>
              </a:rPr>
              <a:t>()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1800" i="1" spc="45" dirty="0">
                <a:solidFill>
                  <a:srgbClr val="6A9954"/>
                </a:solidFill>
                <a:latin typeface="Georgia"/>
                <a:cs typeface="Georgia"/>
              </a:rPr>
              <a:t>//</a:t>
            </a:r>
            <a:r>
              <a:rPr sz="1800" i="1" spc="409" dirty="0">
                <a:solidFill>
                  <a:srgbClr val="6A9954"/>
                </a:solidFill>
                <a:latin typeface="Georgia"/>
                <a:cs typeface="Georgia"/>
              </a:rPr>
              <a:t> </a:t>
            </a:r>
            <a:r>
              <a:rPr sz="1800" i="1" spc="135" dirty="0">
                <a:solidFill>
                  <a:srgbClr val="6A9954"/>
                </a:solidFill>
                <a:latin typeface="Georgia"/>
                <a:cs typeface="Georgia"/>
              </a:rPr>
              <a:t>hi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54305" y="2505265"/>
            <a:ext cx="339090" cy="2064385"/>
            <a:chOff x="6254305" y="2505265"/>
            <a:chExt cx="339090" cy="2064385"/>
          </a:xfrm>
        </p:grpSpPr>
        <p:sp>
          <p:nvSpPr>
            <p:cNvPr id="9" name="object 9"/>
            <p:cNvSpPr/>
            <p:nvPr/>
          </p:nvSpPr>
          <p:spPr>
            <a:xfrm>
              <a:off x="6259067" y="2510027"/>
              <a:ext cx="329565" cy="1316990"/>
            </a:xfrm>
            <a:custGeom>
              <a:avLst/>
              <a:gdLst/>
              <a:ahLst/>
              <a:cxnLst/>
              <a:rect l="l" t="t" r="r" b="b"/>
              <a:pathLst>
                <a:path w="329565" h="1316989">
                  <a:moveTo>
                    <a:pt x="0" y="0"/>
                  </a:moveTo>
                  <a:lnTo>
                    <a:pt x="43756" y="5879"/>
                  </a:lnTo>
                  <a:lnTo>
                    <a:pt x="83074" y="22470"/>
                  </a:lnTo>
                  <a:lnTo>
                    <a:pt x="116385" y="48206"/>
                  </a:lnTo>
                  <a:lnTo>
                    <a:pt x="142121" y="81517"/>
                  </a:lnTo>
                  <a:lnTo>
                    <a:pt x="158712" y="120835"/>
                  </a:lnTo>
                  <a:lnTo>
                    <a:pt x="164592" y="164592"/>
                  </a:lnTo>
                  <a:lnTo>
                    <a:pt x="164592" y="493776"/>
                  </a:lnTo>
                  <a:lnTo>
                    <a:pt x="170471" y="537532"/>
                  </a:lnTo>
                  <a:lnTo>
                    <a:pt x="187062" y="576850"/>
                  </a:lnTo>
                  <a:lnTo>
                    <a:pt x="212798" y="610161"/>
                  </a:lnTo>
                  <a:lnTo>
                    <a:pt x="246109" y="635897"/>
                  </a:lnTo>
                  <a:lnTo>
                    <a:pt x="285427" y="652488"/>
                  </a:lnTo>
                  <a:lnTo>
                    <a:pt x="329184" y="658368"/>
                  </a:lnTo>
                  <a:lnTo>
                    <a:pt x="285427" y="664247"/>
                  </a:lnTo>
                  <a:lnTo>
                    <a:pt x="246109" y="680838"/>
                  </a:lnTo>
                  <a:lnTo>
                    <a:pt x="212798" y="706574"/>
                  </a:lnTo>
                  <a:lnTo>
                    <a:pt x="187062" y="739885"/>
                  </a:lnTo>
                  <a:lnTo>
                    <a:pt x="170471" y="779203"/>
                  </a:lnTo>
                  <a:lnTo>
                    <a:pt x="164592" y="822960"/>
                  </a:lnTo>
                  <a:lnTo>
                    <a:pt x="164592" y="1152144"/>
                  </a:lnTo>
                  <a:lnTo>
                    <a:pt x="158712" y="1195900"/>
                  </a:lnTo>
                  <a:lnTo>
                    <a:pt x="142121" y="1235218"/>
                  </a:lnTo>
                  <a:lnTo>
                    <a:pt x="116385" y="1268529"/>
                  </a:lnTo>
                  <a:lnTo>
                    <a:pt x="83074" y="1294265"/>
                  </a:lnTo>
                  <a:lnTo>
                    <a:pt x="43756" y="1310856"/>
                  </a:lnTo>
                  <a:lnTo>
                    <a:pt x="0" y="1316736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59067" y="4046219"/>
              <a:ext cx="329565" cy="518159"/>
            </a:xfrm>
            <a:custGeom>
              <a:avLst/>
              <a:gdLst/>
              <a:ahLst/>
              <a:cxnLst/>
              <a:rect l="l" t="t" r="r" b="b"/>
              <a:pathLst>
                <a:path w="329565" h="518160">
                  <a:moveTo>
                    <a:pt x="0" y="0"/>
                  </a:moveTo>
                  <a:lnTo>
                    <a:pt x="52025" y="6604"/>
                  </a:lnTo>
                  <a:lnTo>
                    <a:pt x="97208" y="24994"/>
                  </a:lnTo>
                  <a:lnTo>
                    <a:pt x="132836" y="53037"/>
                  </a:lnTo>
                  <a:lnTo>
                    <a:pt x="156201" y="88596"/>
                  </a:lnTo>
                  <a:lnTo>
                    <a:pt x="164592" y="129539"/>
                  </a:lnTo>
                  <a:lnTo>
                    <a:pt x="172982" y="170483"/>
                  </a:lnTo>
                  <a:lnTo>
                    <a:pt x="196347" y="206042"/>
                  </a:lnTo>
                  <a:lnTo>
                    <a:pt x="231975" y="234085"/>
                  </a:lnTo>
                  <a:lnTo>
                    <a:pt x="277158" y="252475"/>
                  </a:lnTo>
                  <a:lnTo>
                    <a:pt x="329184" y="259079"/>
                  </a:lnTo>
                  <a:lnTo>
                    <a:pt x="277158" y="265684"/>
                  </a:lnTo>
                  <a:lnTo>
                    <a:pt x="231975" y="284074"/>
                  </a:lnTo>
                  <a:lnTo>
                    <a:pt x="196347" y="312117"/>
                  </a:lnTo>
                  <a:lnTo>
                    <a:pt x="172982" y="347676"/>
                  </a:lnTo>
                  <a:lnTo>
                    <a:pt x="164592" y="388619"/>
                  </a:lnTo>
                  <a:lnTo>
                    <a:pt x="156201" y="429563"/>
                  </a:lnTo>
                  <a:lnTo>
                    <a:pt x="132836" y="465122"/>
                  </a:lnTo>
                  <a:lnTo>
                    <a:pt x="97208" y="493165"/>
                  </a:lnTo>
                  <a:lnTo>
                    <a:pt x="52025" y="511555"/>
                  </a:lnTo>
                  <a:lnTo>
                    <a:pt x="0" y="518159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58000" y="2905852"/>
            <a:ext cx="153797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Defining interfaces,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functions,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classes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58000" y="3972743"/>
            <a:ext cx="164782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Starting: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Creating objects </a:t>
            </a:r>
            <a:r>
              <a:rPr sz="1400" spc="-15" dirty="0">
                <a:latin typeface="Arial MT"/>
                <a:cs typeface="Arial MT"/>
              </a:rPr>
              <a:t>and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calling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methods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30337" y="293161"/>
            <a:ext cx="18846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10" dirty="0">
                <a:latin typeface="Arial"/>
                <a:cs typeface="Arial"/>
              </a:rPr>
              <a:t>This </a:t>
            </a:r>
            <a:r>
              <a:rPr sz="1400" i="1" spc="-5" dirty="0">
                <a:latin typeface="Arial"/>
                <a:cs typeface="Arial"/>
              </a:rPr>
              <a:t>is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Typescript</a:t>
            </a:r>
            <a:r>
              <a:rPr sz="1400" i="1" spc="35" dirty="0">
                <a:latin typeface="Arial"/>
                <a:cs typeface="Arial"/>
              </a:rPr>
              <a:t> </a:t>
            </a:r>
            <a:r>
              <a:rPr sz="1400" i="1" spc="-15" dirty="0">
                <a:latin typeface="Arial"/>
                <a:cs typeface="Arial"/>
              </a:rPr>
              <a:t>code!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F7316E2-980A-45BB-9777-1EBD1ABE4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</TotalTime>
  <Words>3082</Words>
  <Application>Microsoft Office PowerPoint</Application>
  <PresentationFormat>Custom</PresentationFormat>
  <Paragraphs>426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等线</vt:lpstr>
      <vt:lpstr>宋体</vt:lpstr>
      <vt:lpstr>宋体</vt:lpstr>
      <vt:lpstr>Arial</vt:lpstr>
      <vt:lpstr>Arial MT</vt:lpstr>
      <vt:lpstr>Calibri</vt:lpstr>
      <vt:lpstr>Consolas</vt:lpstr>
      <vt:lpstr>Georgia</vt:lpstr>
      <vt:lpstr>Segoe UI</vt:lpstr>
      <vt:lpstr>Segoe UI Emoji</vt:lpstr>
      <vt:lpstr>Segoe UI Light</vt:lpstr>
      <vt:lpstr>Verdana</vt:lpstr>
      <vt:lpstr>Office Theme</vt:lpstr>
      <vt:lpstr>PowerPoint Presentation</vt:lpstr>
      <vt:lpstr>Бүтээмж нь автоматжуулалтыг шаарддаг Автоматжуулалт нь хийсвэрлэл шаарддаг</vt:lpstr>
      <vt:lpstr>PowerPoint Presentation</vt:lpstr>
      <vt:lpstr>Автоматжуулалт нь хийсвэрлэл шаарддаг</vt:lpstr>
      <vt:lpstr>Автоматжуулалт нь хийсвэрлэл шаарддаг</vt:lpstr>
      <vt:lpstr>Хийсвэрлэл, Дахин ашиглалт, прог-лын хэрэгслүүд</vt:lpstr>
      <vt:lpstr>PowerPoint Presentation</vt:lpstr>
      <vt:lpstr>Программын эхлүүлэх: Жава</vt:lpstr>
      <vt:lpstr>Starting a program: Javascript</vt:lpstr>
      <vt:lpstr>SimpleHello.java/SimpleHello.ts</vt:lpstr>
      <vt:lpstr>SimpleHello.java/SimpleHello.ts</vt:lpstr>
      <vt:lpstr>SimpleHello.java/SimpleHello.ts</vt:lpstr>
      <vt:lpstr>Quick overview of today’s toolchain: Build Systems</vt:lpstr>
      <vt:lpstr>Quick overview of today’s toolchain: Build Systems</vt:lpstr>
      <vt:lpstr>Under the Hood: Build Systems</vt:lpstr>
      <vt:lpstr>Under the Hood: Build Systems</vt:lpstr>
      <vt:lpstr>PowerPoint Presentation</vt:lpstr>
      <vt:lpstr>PowerPoint Presentation</vt:lpstr>
      <vt:lpstr>Meanwhile, the IDE can interact with these build systems!</vt:lpstr>
      <vt:lpstr>PowerPoint Presentation</vt:lpstr>
      <vt:lpstr>PowerPoint Presentation</vt:lpstr>
      <vt:lpstr>Abstraction, Reuse, and Programming Tools</vt:lpstr>
      <vt:lpstr>Quick overview of today’s toolchain: IDEs</vt:lpstr>
      <vt:lpstr>Quick overview of today’s toolchain: IDEs</vt:lpstr>
      <vt:lpstr>Quick overview of today’s toolchain: IDEs</vt:lpstr>
      <vt:lpstr>Under the Hood: IDEs</vt:lpstr>
      <vt:lpstr>PowerPoint Presentation</vt:lpstr>
      <vt:lpstr>Under the Hood: IDEs</vt:lpstr>
      <vt:lpstr>PowerPoint Presentation</vt:lpstr>
      <vt:lpstr>PowerPoint Presentation</vt:lpstr>
      <vt:lpstr>Under the Hood: IDEs</vt:lpstr>
      <vt:lpstr>Under the Hood: IDEs</vt:lpstr>
      <vt:lpstr>Abstraction, Reuse, and Programming Tools</vt:lpstr>
      <vt:lpstr>Quick overview of today’s toolchain: Libraries</vt:lpstr>
      <vt:lpstr>Java:</vt:lpstr>
      <vt:lpstr>PowerPoint Presentation</vt:lpstr>
      <vt:lpstr>Quick overview of today’s toolchain: Libraries</vt:lpstr>
      <vt:lpstr>Quick overview of today’s toolchain: Libraries</vt:lpstr>
      <vt:lpstr>log4shell</vt:lpstr>
      <vt:lpstr>Under the Hood: Libraries &amp; Frameworks</vt:lpstr>
      <vt:lpstr>Under the Hood: Libraries &amp; Frameworks</vt:lpstr>
      <vt:lpstr>Under the Hood: Libraries &amp; Frameworks</vt:lpstr>
      <vt:lpstr>Under the Hood: Libraries &amp; Frameworks</vt:lpstr>
      <vt:lpstr>Under the Hood: Libraries &amp; Frameworks</vt:lpstr>
      <vt:lpstr>Abstraction, Reuse, and Programming Tools</vt:lpstr>
      <vt:lpstr>Quick overview of today’s toolchain: Continuous Integration</vt:lpstr>
      <vt:lpstr>Under the Hood: Continuous Integration</vt:lpstr>
      <vt:lpstr>PowerPoint Presentation</vt:lpstr>
      <vt:lpstr>PowerPoint Presentation</vt:lpstr>
      <vt:lpstr>Under the Hood: Continuous Integration</vt:lpstr>
      <vt:lpstr>PowerPoint Presentation</vt:lpstr>
      <vt:lpstr>Behind the Abstraction: Some Nuance</vt:lpstr>
      <vt:lpstr>Behind the Abstraction, Some Nuance</vt:lpstr>
      <vt:lpstr>Behind the Abstraction, Some Nuance</vt:lpstr>
      <vt:lpstr>Abstraction, Reuse, and Programming Tools</vt:lpstr>
      <vt:lpstr>What’s Next: AI Powered Programming</vt:lpstr>
      <vt:lpstr>What’s Next: Collaborative online coding</vt:lpstr>
      <vt:lpstr>What’s Next: Tighter IDE-to-cloud integration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self</dc:title>
  <cp:lastModifiedBy>Ganbat Ganbaatar</cp:lastModifiedBy>
  <cp:revision>85</cp:revision>
  <dcterms:created xsi:type="dcterms:W3CDTF">2023-01-27T19:19:33Z</dcterms:created>
  <dcterms:modified xsi:type="dcterms:W3CDTF">2023-02-08T08:57:03Z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2023-01-24T00:00:00Z</vt:filetime>
  </property>
  <property fmtid="{D5CDD505-2E9C-101B-9397-08002B2CF9AE}" pid="3" name="Creator">
    <vt:lpwstr>Acrobat PDFMaker 22 for PowerPoint</vt:lpwstr>
  </property>
  <property fmtid="{D5CDD505-2E9C-101B-9397-08002B2CF9AE}" pid="4" name="LastSaved">
    <vt:filetime>2023-01-27T00:00:00Z</vt:filetime>
  </property>
</Properties>
</file>